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0"/>
  </p:notesMasterIdLst>
  <p:sldIdLst>
    <p:sldId id="304" r:id="rId2"/>
    <p:sldId id="319" r:id="rId3"/>
    <p:sldId id="317" r:id="rId4"/>
    <p:sldId id="318" r:id="rId5"/>
    <p:sldId id="307" r:id="rId6"/>
    <p:sldId id="316" r:id="rId7"/>
    <p:sldId id="308" r:id="rId8"/>
    <p:sldId id="310" r:id="rId9"/>
    <p:sldId id="311" r:id="rId10"/>
    <p:sldId id="314" r:id="rId11"/>
    <p:sldId id="303" r:id="rId12"/>
    <p:sldId id="293" r:id="rId13"/>
    <p:sldId id="300" r:id="rId14"/>
    <p:sldId id="298" r:id="rId15"/>
    <p:sldId id="306" r:id="rId16"/>
    <p:sldId id="294" r:id="rId17"/>
    <p:sldId id="291" r:id="rId18"/>
    <p:sldId id="28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DA5C-5EDF-4A6F-8019-96D1ADA3FE41}" type="datetimeFigureOut">
              <a:rPr lang="en-GB" smtClean="0"/>
              <a:t>12/06/2017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6340F-CDD1-4C72-B660-05CE32BCB2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14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8710F-77AA-4243-9275-4327FA12F4FC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B0B-6C3A-4A67-93FF-5906B5E143D6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4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7CDF2-0AFB-4BE0-9289-84192A632EED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BBF8-9314-4D52-BD41-F4874D9E96AA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60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248B4-D311-4DAE-8887-C54C233AF55F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FDC-F331-4BC2-84EA-8403A7D3BFB6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48935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32357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4941168"/>
            <a:ext cx="4024536" cy="11045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710F-77AA-4243-9275-4327FA12F4FC}" type="datetimeFigureOut">
              <a:rPr lang="en-GB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4EB0B-6C3A-4A67-93FF-5906B5E143D6}" type="slidenum">
              <a:rPr lang="en-GB" altLang="fr-FR"/>
              <a:pPr/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97556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68FE0-36F6-4EC5-87B3-ED28C19BBE3E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577-A408-4599-A7B9-6AF866FF4EA8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3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0CB7E-BB5E-480B-9A61-60A5BD821BDF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C46D-1DC7-41FD-823C-DAB383F5CB71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95083-55D3-42AD-A934-AE1AE766318F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819C-1858-4AF7-92ED-9EA2CC4834AA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88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A94F0-D218-42E0-9064-789FB4BCA7FD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3BD-327E-4388-9178-4829A1AB3F7A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1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3B8D1-4BF9-4C6A-A19D-1B7761717C9E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095-CB7A-40BB-BEA1-BF85D096DF82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B312D-CCB3-4BBB-BC22-694EBC73A058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B6E-6558-466E-8CD3-BC30F7082833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94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FAF4F-0124-4A4F-B1FF-6F4253AA07C0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51C0-6D5E-4CEC-8027-6DF45FA8976D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28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56CF3-670A-4884-B0CE-72C4E37D3C0B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A629-EF2E-45C0-9435-3224DBD7145F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44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E4D15A-0217-41EC-9E61-7E890E6D57F3}" type="datetimeFigureOut">
              <a:rPr lang="en-GB" smtClean="0"/>
              <a:pPr>
                <a:defRPr/>
              </a:pPr>
              <a:t>12/06/2017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E4C9-8650-483C-9C1A-FBE694820A63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9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e2020.e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w.ill.eu/" TargetMode="External"/><Relationship Id="rId13" Type="http://schemas.openxmlformats.org/officeDocument/2006/relationships/hyperlink" Target="http://www-llb.cea.fr/" TargetMode="External"/><Relationship Id="rId18" Type="http://schemas.openxmlformats.org/officeDocument/2006/relationships/hyperlink" Target="http://energia.mta.hu/" TargetMode="External"/><Relationship Id="rId26" Type="http://schemas.openxmlformats.org/officeDocument/2006/relationships/hyperlink" Target="http://www.isis.stfc.ac.uk/" TargetMode="External"/><Relationship Id="rId3" Type="http://schemas.openxmlformats.org/officeDocument/2006/relationships/image" Target="../media/image19.png"/><Relationship Id="rId21" Type="http://schemas.openxmlformats.org/officeDocument/2006/relationships/hyperlink" Target="http://www.essbilbao.org/" TargetMode="External"/><Relationship Id="rId7" Type="http://schemas.openxmlformats.org/officeDocument/2006/relationships/image" Target="../media/image21.png"/><Relationship Id="rId12" Type="http://schemas.openxmlformats.org/officeDocument/2006/relationships/hyperlink" Target="http://www.ill.eu/" TargetMode="External"/><Relationship Id="rId17" Type="http://schemas.openxmlformats.org/officeDocument/2006/relationships/hyperlink" Target="http://www.fz-juelich.de/jcns/EN/Home/home_node.html" TargetMode="External"/><Relationship Id="rId25" Type="http://schemas.openxmlformats.org/officeDocument/2006/relationships/hyperlink" Target="http://www.tnw.tudelft.nl/en/cooperation/facilities/reactor-instituut-delft/" TargetMode="External"/><Relationship Id="rId2" Type="http://schemas.openxmlformats.org/officeDocument/2006/relationships/hyperlink" Target="http://neutron.ujf.cas.cz/en/" TargetMode="External"/><Relationship Id="rId16" Type="http://schemas.openxmlformats.org/officeDocument/2006/relationships/hyperlink" Target="http://www.hzg.de/index.php.en" TargetMode="External"/><Relationship Id="rId20" Type="http://schemas.openxmlformats.org/officeDocument/2006/relationships/hyperlink" Target="http://www.lip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tu.dk/english" TargetMode="External"/><Relationship Id="rId11" Type="http://schemas.openxmlformats.org/officeDocument/2006/relationships/hyperlink" Target="http://www.fysik.dtu.dk/english/research/nexmap/" TargetMode="External"/><Relationship Id="rId24" Type="http://schemas.openxmlformats.org/officeDocument/2006/relationships/hyperlink" Target="https://www.psi.ch/sinq/" TargetMode="External"/><Relationship Id="rId5" Type="http://schemas.openxmlformats.org/officeDocument/2006/relationships/image" Target="../media/image20.png"/><Relationship Id="rId15" Type="http://schemas.openxmlformats.org/officeDocument/2006/relationships/hyperlink" Target="http://www.helmholtz-berlin.de/index_en.html" TargetMode="External"/><Relationship Id="rId23" Type="http://schemas.openxmlformats.org/officeDocument/2006/relationships/hyperlink" Target="http://ess-scandinavia.eu/" TargetMode="External"/><Relationship Id="rId28" Type="http://schemas.openxmlformats.org/officeDocument/2006/relationships/image" Target="../media/image24.jpg"/><Relationship Id="rId10" Type="http://schemas.openxmlformats.org/officeDocument/2006/relationships/hyperlink" Target="http://xns.nbi.ku.dk/" TargetMode="External"/><Relationship Id="rId19" Type="http://schemas.openxmlformats.org/officeDocument/2006/relationships/hyperlink" Target="http://www.unipr.it/" TargetMode="External"/><Relationship Id="rId4" Type="http://schemas.openxmlformats.org/officeDocument/2006/relationships/hyperlink" Target="http://www.ku.dk/english/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www.frm2.tum.de/en/home/" TargetMode="External"/><Relationship Id="rId22" Type="http://schemas.openxmlformats.org/officeDocument/2006/relationships/hyperlink" Target="http://www.unizar.es/icma/depart/depart6.htm" TargetMode="External"/><Relationship Id="rId27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63388" y="1778208"/>
            <a:ext cx="781722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4800" b="1" dirty="0" smtClean="0"/>
              <a:t>SINE 2020 Project and Detectors WP Overview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20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191634" y="524001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Nigel Rhodes</a:t>
            </a:r>
          </a:p>
          <a:p>
            <a:r>
              <a:rPr lang="en-GB" b="1" dirty="0" smtClean="0"/>
              <a:t>SINE 2020 Meeting PSI</a:t>
            </a:r>
          </a:p>
          <a:p>
            <a:r>
              <a:rPr lang="en-GB" b="1" dirty="0" smtClean="0"/>
              <a:t>13 June 2017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776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4624"/>
            <a:ext cx="7975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Detector development requirements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143" y="903040"/>
            <a:ext cx="8212290" cy="54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Detector development for Neutron and muon applications is critically dependent on a few key components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Scintillation detectors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Appropriate scintillator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WLS fibre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Multi Anode PMTs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Appropriate SiPMs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Adequate electronics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Gas detectors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3He at an affordable price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Availability of </a:t>
            </a:r>
            <a:r>
              <a:rPr lang="en-GB" altLang="fr-FR" sz="1800" b="1" dirty="0" err="1" smtClean="0"/>
              <a:t>micopattern</a:t>
            </a:r>
            <a:r>
              <a:rPr lang="en-GB" altLang="fr-FR" sz="1800" b="1" dirty="0" smtClean="0"/>
              <a:t> detector technology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Adequate electronics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</p:spTree>
    <p:extLst>
      <p:ext uri="{BB962C8B-B14F-4D97-AF65-F5344CB8AC3E}">
        <p14:creationId xmlns:p14="http://schemas.microsoft.com/office/powerpoint/2010/main" val="245938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815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SINE 2020:  AIMS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2" y="980728"/>
            <a:ext cx="896111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SINE2020 </a:t>
            </a:r>
            <a:r>
              <a:rPr lang="en-GB" sz="1800" b="1" dirty="0"/>
              <a:t>is an EC funded Horizon 2020 </a:t>
            </a:r>
            <a:r>
              <a:rPr lang="en-GB" sz="1800" b="1" dirty="0" smtClean="0"/>
              <a:t>Research </a:t>
            </a:r>
            <a:r>
              <a:rPr lang="en-GB" sz="1800" b="1" dirty="0"/>
              <a:t>and Innovation programme to develop world-class Science and Innovation with Neutrons in Europe in 2020. </a:t>
            </a:r>
          </a:p>
          <a:p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The principle </a:t>
            </a:r>
            <a:r>
              <a:rPr lang="en-GB" sz="1800" b="1" dirty="0"/>
              <a:t>a</a:t>
            </a:r>
            <a:r>
              <a:rPr lang="en-GB" sz="1800" b="1" dirty="0" smtClean="0"/>
              <a:t>ims of the programme are: 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/>
          </a:p>
          <a:p>
            <a:r>
              <a:rPr lang="en-GB" sz="1800" b="1" dirty="0"/>
              <a:t>preparing Europe for the unique opportunities at the European Spallation Source </a:t>
            </a:r>
            <a:r>
              <a:rPr lang="en-GB" sz="1800" b="1" dirty="0" smtClean="0"/>
              <a:t>in </a:t>
            </a:r>
            <a:r>
              <a:rPr lang="en-GB" sz="1800" b="1" dirty="0"/>
              <a:t>2020</a:t>
            </a:r>
          </a:p>
          <a:p>
            <a:r>
              <a:rPr lang="en-GB" sz="1800" b="1" dirty="0"/>
              <a:t>developing the innovation potential of neutron Large Scale Facilities (</a:t>
            </a:r>
            <a:r>
              <a:rPr lang="en-GB" sz="1800" b="1" dirty="0" smtClean="0"/>
              <a:t>LSFs).</a:t>
            </a:r>
          </a:p>
          <a:p>
            <a:endParaRPr lang="en-GB" sz="1800" b="1" dirty="0" smtClean="0"/>
          </a:p>
          <a:p>
            <a:pPr marL="0" indent="0">
              <a:buNone/>
            </a:pPr>
            <a:r>
              <a:rPr lang="en-GB" sz="1800" b="1" dirty="0"/>
              <a:t>Muon spectroscopy is a closely related, highly complementary </a:t>
            </a:r>
            <a:r>
              <a:rPr lang="en-GB" sz="1800" b="1" dirty="0" smtClean="0"/>
              <a:t>technique (PSI and ISIS)</a:t>
            </a:r>
          </a:p>
          <a:p>
            <a:pPr marL="0" indent="0">
              <a:buNone/>
            </a:pPr>
            <a:endParaRPr lang="en-GB" sz="1800" b="1" dirty="0" smtClean="0"/>
          </a:p>
          <a:p>
            <a:r>
              <a:rPr lang="en-GB" sz="1800" b="1" dirty="0"/>
              <a:t>Much of the neutron-oriented </a:t>
            </a:r>
            <a:r>
              <a:rPr lang="en-GB" sz="1800" b="1" dirty="0" smtClean="0"/>
              <a:t>work </a:t>
            </a:r>
            <a:r>
              <a:rPr lang="en-GB" sz="1800" b="1" dirty="0"/>
              <a:t>will benefit muon </a:t>
            </a:r>
            <a:r>
              <a:rPr lang="en-GB" sz="1800" b="1" dirty="0" smtClean="0"/>
              <a:t>spectroscopy</a:t>
            </a:r>
          </a:p>
          <a:p>
            <a:r>
              <a:rPr lang="en-GB" sz="1800" b="1" dirty="0" smtClean="0"/>
              <a:t>Several </a:t>
            </a:r>
            <a:r>
              <a:rPr lang="en-GB" sz="1800" b="1" dirty="0"/>
              <a:t>muon specific developments </a:t>
            </a:r>
            <a:r>
              <a:rPr lang="en-GB" sz="1800" b="1" dirty="0" smtClean="0"/>
              <a:t>will </a:t>
            </a:r>
            <a:r>
              <a:rPr lang="en-GB" sz="1800" b="1" dirty="0"/>
              <a:t>be undertaken </a:t>
            </a:r>
            <a:r>
              <a:rPr lang="en-GB" sz="1800" b="1" dirty="0" smtClean="0"/>
              <a:t>within SINE2020</a:t>
            </a:r>
          </a:p>
          <a:p>
            <a:endParaRPr lang="en-GB" sz="1800" b="1" dirty="0"/>
          </a:p>
          <a:p>
            <a:pPr marL="0" indent="0">
              <a:buNone/>
            </a:pPr>
            <a:r>
              <a:rPr lang="en-GB" sz="1800" b="1" dirty="0" smtClean="0"/>
              <a:t>SINE2020 started on 01 October 2015  </a:t>
            </a:r>
          </a:p>
          <a:p>
            <a:pPr marL="0" indent="0">
              <a:buNone/>
            </a:pPr>
            <a:r>
              <a:rPr lang="en-GB" sz="1800" b="1" dirty="0" smtClean="0"/>
              <a:t>Will run for four years</a:t>
            </a:r>
          </a:p>
          <a:p>
            <a:pPr marL="0" indent="0">
              <a:buNone/>
            </a:pPr>
            <a:r>
              <a:rPr lang="en-GB" sz="1800" b="1" dirty="0" smtClean="0"/>
              <a:t>Received </a:t>
            </a:r>
            <a:r>
              <a:rPr lang="en-GB" sz="1800" b="1" dirty="0" smtClean="0"/>
              <a:t>12MEuro</a:t>
            </a:r>
            <a:endParaRPr lang="en-GB" sz="1800" b="1" dirty="0"/>
          </a:p>
          <a:p>
            <a:pPr marL="0" indent="0">
              <a:buNone/>
            </a:pPr>
            <a:r>
              <a:rPr lang="en-GB" sz="1200" dirty="0" smtClean="0"/>
              <a:t>Grant </a:t>
            </a:r>
            <a:r>
              <a:rPr lang="en-GB" sz="1200" dirty="0"/>
              <a:t>agreement No 654000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32368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357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SINE 2020 WPs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6247" y="1052736"/>
            <a:ext cx="432385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" y="3429000"/>
            <a:ext cx="4067576" cy="277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0623" y="5572001"/>
            <a:ext cx="4329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Details </a:t>
            </a:r>
            <a:r>
              <a:rPr lang="en-GB" sz="1600" dirty="0"/>
              <a:t>of the SINE 2020 project can be found at </a:t>
            </a:r>
            <a:r>
              <a:rPr lang="en-GB" sz="1600" u="sng" dirty="0">
                <a:hlinkClick r:id="rId3"/>
              </a:rPr>
              <a:t>http://www.sine2020.eu</a:t>
            </a:r>
            <a:endParaRPr lang="en-GB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0" y="1396089"/>
            <a:ext cx="5003279" cy="167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105273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Programme divided into 10 Work Packages</a:t>
            </a:r>
            <a:endParaRPr lang="en-GB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0607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9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4097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SINE2020 Partners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142" y="836605"/>
            <a:ext cx="8644337" cy="43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sz="1800" dirty="0" smtClean="0"/>
              <a:t>SINE2020 </a:t>
            </a:r>
            <a:r>
              <a:rPr lang="en-GB" sz="1800" dirty="0"/>
              <a:t>comprises 18 partner institutions from 12 European </a:t>
            </a:r>
            <a:r>
              <a:rPr lang="en-GB" sz="1800" dirty="0" smtClean="0"/>
              <a:t>countries (12 RIs + 6 APs)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  <p:pic>
        <p:nvPicPr>
          <p:cNvPr id="3074" name="Picture 2" descr="NPI">
            <a:hlinkClick r:id="rId2" tooltip="NPI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18" y="-6219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UCPH">
            <a:hlinkClick r:id="rId4" tooltip="UCPH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-5383213"/>
            <a:ext cx="2857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TU">
            <a:hlinkClick r:id="rId6" tooltip="DTU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-4833938"/>
            <a:ext cx="2857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LL">
            <a:hlinkClick r:id="rId8" tooltip="ILL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-40116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33050" y="1268760"/>
            <a:ext cx="8054493" cy="3801041"/>
            <a:chOff x="248143" y="2204864"/>
            <a:chExt cx="8054493" cy="3801041"/>
          </a:xfrm>
        </p:grpSpPr>
        <p:sp>
          <p:nvSpPr>
            <p:cNvPr id="3" name="Rectangle 1"/>
            <p:cNvSpPr>
              <a:spLocks noChangeArrowheads="1"/>
            </p:cNvSpPr>
            <p:nvPr/>
          </p:nvSpPr>
          <p:spPr bwMode="auto">
            <a:xfrm>
              <a:off x="248143" y="2204864"/>
              <a:ext cx="3960000" cy="3801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="1" dirty="0"/>
                <a:t>Czech Republic </a:t>
              </a:r>
            </a:p>
            <a:p>
              <a:r>
                <a:rPr lang="en-GB" sz="1400" dirty="0">
                  <a:hlinkClick r:id="rId2" tooltip="NPI"/>
                </a:rPr>
                <a:t>Nuclear Physics Institute</a:t>
              </a:r>
              <a:endParaRPr lang="en-GB" sz="1400" dirty="0"/>
            </a:p>
            <a:p>
              <a:r>
                <a:rPr lang="en-GB" sz="1400" b="1" dirty="0"/>
                <a:t>Denmark</a:t>
              </a:r>
            </a:p>
            <a:p>
              <a:r>
                <a:rPr lang="en-GB" sz="1400" dirty="0">
                  <a:hlinkClick r:id="rId10"/>
                </a:rPr>
                <a:t>Niels Bohr Institute</a:t>
              </a:r>
              <a:r>
                <a:rPr lang="en-GB" sz="1400" dirty="0"/>
                <a:t>, UCPH</a:t>
              </a:r>
            </a:p>
            <a:p>
              <a:r>
                <a:rPr lang="en-GB" sz="1400" dirty="0">
                  <a:hlinkClick r:id="rId11"/>
                </a:rPr>
                <a:t>Technical University of Denmark</a:t>
              </a:r>
              <a:r>
                <a:rPr lang="en-GB" sz="1400" dirty="0"/>
                <a:t>, DTU</a:t>
              </a:r>
            </a:p>
            <a:p>
              <a:r>
                <a:rPr lang="en-GB" sz="1400" b="1" dirty="0"/>
                <a:t>France</a:t>
              </a:r>
            </a:p>
            <a:p>
              <a:pPr>
                <a:tabLst>
                  <a:tab pos="3944938" algn="l"/>
                </a:tabLst>
              </a:pPr>
              <a:r>
                <a:rPr lang="en-GB" sz="1400" dirty="0">
                  <a:hlinkClick r:id="rId12"/>
                </a:rPr>
                <a:t>Institut Laue-Langevin</a:t>
              </a:r>
              <a:r>
                <a:rPr lang="en-GB" sz="1400" dirty="0"/>
                <a:t> (ILL)</a:t>
              </a:r>
            </a:p>
            <a:p>
              <a:r>
                <a:rPr lang="en-GB" sz="1400" dirty="0">
                  <a:hlinkClick r:id="rId13"/>
                </a:rPr>
                <a:t>DSM/IRAMIS/LLB</a:t>
              </a:r>
              <a:r>
                <a:rPr lang="en-GB" sz="1400" dirty="0"/>
                <a:t>, CEA</a:t>
              </a:r>
            </a:p>
            <a:p>
              <a:r>
                <a:rPr lang="en-GB" sz="1400" b="1" dirty="0"/>
                <a:t>Germany</a:t>
              </a:r>
            </a:p>
            <a:p>
              <a:r>
                <a:rPr lang="en-GB" sz="1400" dirty="0">
                  <a:hlinkClick r:id="rId14"/>
                </a:rPr>
                <a:t>Forschungs-Neutronenquelle Heinz Maier-Leibnitz</a:t>
              </a:r>
              <a:r>
                <a:rPr lang="en-GB" sz="1400" dirty="0"/>
                <a:t> (FRM II), TUM</a:t>
              </a:r>
            </a:p>
            <a:p>
              <a:r>
                <a:rPr lang="en-GB" sz="1400" dirty="0">
                  <a:hlinkClick r:id="rId15"/>
                </a:rPr>
                <a:t>Helmholtz-Zentrum Berlin</a:t>
              </a:r>
              <a:r>
                <a:rPr lang="en-GB" sz="1400" dirty="0"/>
                <a:t> (HZB)</a:t>
              </a:r>
            </a:p>
            <a:p>
              <a:r>
                <a:rPr lang="en-GB" sz="1400" dirty="0">
                  <a:hlinkClick r:id="rId16"/>
                </a:rPr>
                <a:t>Helmholtz-Zentrum Geesthacht</a:t>
              </a:r>
              <a:r>
                <a:rPr lang="en-GB" sz="1400" dirty="0"/>
                <a:t> (HZG)</a:t>
              </a:r>
            </a:p>
            <a:p>
              <a:r>
                <a:rPr lang="en-GB" sz="1400" dirty="0">
                  <a:hlinkClick r:id="rId17"/>
                </a:rPr>
                <a:t>Jülich Centre for Neutron Science</a:t>
              </a:r>
              <a:r>
                <a:rPr lang="en-GB" sz="1400" dirty="0"/>
                <a:t> (JCNS)</a:t>
              </a:r>
            </a:p>
            <a:p>
              <a:r>
                <a:rPr lang="en-GB" sz="1400" b="1" dirty="0"/>
                <a:t>Hungary</a:t>
              </a:r>
            </a:p>
            <a:p>
              <a:r>
                <a:rPr lang="en-GB" sz="1400" dirty="0">
                  <a:hlinkClick r:id="rId18"/>
                </a:rPr>
                <a:t>Centre for Energy Research</a:t>
              </a:r>
              <a:r>
                <a:rPr lang="en-GB" sz="1400" dirty="0"/>
                <a:t>, Hungarian Academy of Sciences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42636" y="2204864"/>
              <a:ext cx="3960000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Italy</a:t>
              </a:r>
            </a:p>
            <a:p>
              <a:r>
                <a:rPr lang="en-GB" sz="1400" dirty="0">
                  <a:hlinkClick r:id="rId19"/>
                </a:rPr>
                <a:t>Universita' degli Studi di Parma</a:t>
              </a:r>
              <a:endParaRPr lang="en-GB" sz="1400" dirty="0"/>
            </a:p>
            <a:p>
              <a:r>
                <a:rPr lang="en-GB" sz="1400" b="1" dirty="0"/>
                <a:t>Portugal</a:t>
              </a:r>
            </a:p>
            <a:p>
              <a:r>
                <a:rPr lang="en-GB" sz="1400" dirty="0">
                  <a:hlinkClick r:id="rId20"/>
                </a:rPr>
                <a:t>Laboratório de Instrumentação e Física Experimental de Partículas</a:t>
              </a:r>
              <a:r>
                <a:rPr lang="en-GB" sz="1400" dirty="0"/>
                <a:t> (LIP)</a:t>
              </a:r>
            </a:p>
            <a:p>
              <a:r>
                <a:rPr lang="en-GB" sz="1400" b="1" dirty="0"/>
                <a:t>Spain</a:t>
              </a:r>
            </a:p>
            <a:p>
              <a:r>
                <a:rPr lang="en-GB" sz="1400" dirty="0">
                  <a:hlinkClick r:id="rId21"/>
                </a:rPr>
                <a:t>ESS Bilbao</a:t>
              </a:r>
              <a:endParaRPr lang="en-GB" sz="1400" dirty="0"/>
            </a:p>
            <a:p>
              <a:r>
                <a:rPr lang="en-GB" sz="1400" dirty="0">
                  <a:hlinkClick r:id="rId22"/>
                </a:rPr>
                <a:t>Instituto de Ciencia de Materiales de Aragon</a:t>
              </a:r>
              <a:r>
                <a:rPr lang="en-GB" sz="1400" dirty="0"/>
                <a:t> (ICMA), Uni. Zaragoza</a:t>
              </a:r>
            </a:p>
            <a:p>
              <a:r>
                <a:rPr lang="en-GB" sz="1400" b="1" dirty="0"/>
                <a:t>Sweden</a:t>
              </a:r>
            </a:p>
            <a:p>
              <a:r>
                <a:rPr lang="en-GB" sz="1400" dirty="0">
                  <a:hlinkClick r:id="rId23"/>
                </a:rPr>
                <a:t>European Spallation Source</a:t>
              </a:r>
              <a:r>
                <a:rPr lang="en-GB" sz="1400" dirty="0"/>
                <a:t> (ESS)</a:t>
              </a:r>
            </a:p>
            <a:p>
              <a:r>
                <a:rPr lang="en-GB" sz="1400" b="1" dirty="0"/>
                <a:t>Switzerland</a:t>
              </a:r>
            </a:p>
            <a:p>
              <a:r>
                <a:rPr lang="en-GB" sz="1400" dirty="0"/>
                <a:t>SINQ, </a:t>
              </a:r>
              <a:r>
                <a:rPr lang="en-GB" sz="1400" dirty="0">
                  <a:hlinkClick r:id="rId24"/>
                </a:rPr>
                <a:t>Paul Scherrer Institute</a:t>
              </a:r>
              <a:r>
                <a:rPr lang="en-GB" sz="1400" dirty="0"/>
                <a:t> (PSI)</a:t>
              </a:r>
            </a:p>
            <a:p>
              <a:r>
                <a:rPr lang="en-GB" sz="1400" b="1" dirty="0"/>
                <a:t>The Netherlands </a:t>
              </a:r>
            </a:p>
            <a:p>
              <a:r>
                <a:rPr lang="en-GB" sz="1400" dirty="0">
                  <a:hlinkClick r:id="rId25"/>
                </a:rPr>
                <a:t>Reactor Institute Delft</a:t>
              </a:r>
              <a:r>
                <a:rPr lang="en-GB" sz="1400" dirty="0"/>
                <a:t>, TUD</a:t>
              </a:r>
            </a:p>
            <a:p>
              <a:r>
                <a:rPr lang="en-GB" sz="1400" b="1" dirty="0"/>
                <a:t>UK </a:t>
              </a:r>
            </a:p>
            <a:p>
              <a:r>
                <a:rPr lang="en-GB" sz="1400" dirty="0">
                  <a:hlinkClick r:id="rId26"/>
                </a:rPr>
                <a:t>ISIS Neutron and Muon Source</a:t>
              </a:r>
              <a:r>
                <a:rPr lang="en-GB" sz="1400" dirty="0"/>
                <a:t>, STFC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5069801"/>
            <a:ext cx="5052060" cy="632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5805264"/>
            <a:ext cx="5052060" cy="6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5310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Detectors - Focus 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141" y="903039"/>
            <a:ext cx="8820473" cy="51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ESS has a requirement for  detectors with many different characteristics.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Decided to focus work package towards neutron reflectometry applications at the ESS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Particularly challenging in terms of high resolution and high rate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Output of the detector development programme to be beneficial for the other RIs.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General ESS detector requirements: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</a:t>
            </a:r>
          </a:p>
          <a:p>
            <a:pPr marL="893763" indent="-90488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/>
              <a:t> </a:t>
            </a:r>
            <a:r>
              <a:rPr lang="en-GB" altLang="fr-FR" sz="1800" b="1" dirty="0" smtClean="0"/>
              <a:t>   Spatial resolution for 1 – 3 mm </a:t>
            </a:r>
          </a:p>
          <a:p>
            <a:pPr marL="893763" indent="-90488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/>
              <a:t> </a:t>
            </a:r>
            <a:r>
              <a:rPr lang="en-GB" altLang="fr-FR" sz="1800" b="1" dirty="0" smtClean="0"/>
              <a:t>   Perspective improvement into the sub mm range</a:t>
            </a:r>
            <a:endParaRPr lang="en-GB" altLang="fr-FR" sz="1800" b="1" dirty="0"/>
          </a:p>
          <a:p>
            <a:pPr marL="893763" indent="-90488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 smtClean="0"/>
              <a:t>    Time resolution better than 100 </a:t>
            </a:r>
            <a:r>
              <a:rPr lang="en-GB" altLang="fr-FR" sz="1800" b="1" dirty="0" err="1" smtClean="0">
                <a:latin typeface="Calibri"/>
              </a:rPr>
              <a:t>μ</a:t>
            </a:r>
            <a:r>
              <a:rPr lang="en-GB" altLang="fr-FR" sz="1800" b="1" dirty="0" err="1" smtClean="0"/>
              <a:t>s</a:t>
            </a:r>
            <a:endParaRPr lang="en-GB" altLang="fr-FR" sz="1800" b="1" dirty="0"/>
          </a:p>
          <a:p>
            <a:pPr marL="893763" indent="-90488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 smtClean="0"/>
              <a:t>    Local instantaneous rate capability of several kHz per mm</a:t>
            </a:r>
            <a:r>
              <a:rPr lang="en-GB" altLang="fr-FR" sz="1800" b="1" baseline="30000" dirty="0" smtClean="0"/>
              <a:t>2</a:t>
            </a:r>
          </a:p>
          <a:p>
            <a:pPr marL="893763" indent="-90488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		             (to be revised upwards)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0830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359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 9.1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3797" y="903040"/>
            <a:ext cx="8820473" cy="497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/>
              <a:t>WP 9 is divided into 4 tasks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TASK 9.1: 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Involvement of industry and the wider European neutron and muon detector communities in detector development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endParaRPr lang="en-GB" altLang="fr-FR" sz="1800" dirty="0" smtClean="0"/>
          </a:p>
          <a:p>
            <a:pPr eaLnBrk="1" hangingPunct="1">
              <a:buClr>
                <a:srgbClr val="254061"/>
              </a:buClr>
            </a:pPr>
            <a:r>
              <a:rPr lang="en-GB" altLang="fr-FR" sz="1800" b="1" dirty="0" smtClean="0"/>
              <a:t>Invite manufacturers of critical detector components to selected RTD meetings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en-GB" altLang="fr-FR" sz="1800" b="1" dirty="0" smtClean="0"/>
              <a:t>      	Common requirement and united approach 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en-GB" altLang="fr-FR" sz="1800" b="1" dirty="0" smtClean="0"/>
              <a:t>		</a:t>
            </a:r>
            <a:r>
              <a:rPr lang="en-GB" altLang="fr-FR" sz="1800" b="1" dirty="0" err="1" smtClean="0"/>
              <a:t>Eg</a:t>
            </a:r>
            <a:r>
              <a:rPr lang="en-GB" altLang="fr-FR" sz="1800" b="1" dirty="0" smtClean="0"/>
              <a:t> Scintillator manufacturers – improve quality of products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en-GB" altLang="fr-FR" sz="1800" b="1" dirty="0" smtClean="0"/>
              <a:t>	      	Feedthrough manufactures – improve quality of products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eaLnBrk="1" hangingPunct="1">
              <a:buClr>
                <a:srgbClr val="254061"/>
              </a:buClr>
            </a:pPr>
            <a:r>
              <a:rPr lang="en-GB" altLang="fr-FR" sz="1800" b="1" dirty="0" smtClean="0"/>
              <a:t>Would be manufacturers of detectors could be invited to selected RTD meetings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en-GB" altLang="fr-FR" sz="1800" b="1" dirty="0" smtClean="0"/>
              <a:t>	Stimulate transfer of detector requirements to industry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eaLnBrk="1" hangingPunct="1">
              <a:buClr>
                <a:srgbClr val="254061"/>
              </a:buClr>
            </a:pPr>
            <a:r>
              <a:rPr lang="en-GB" altLang="fr-FR" sz="1800" b="1" dirty="0" smtClean="0"/>
              <a:t>Invite detector personnel from groups outside RTD to participate in RTD meetings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en-GB" altLang="fr-FR" sz="1800" b="1" dirty="0" smtClean="0"/>
              <a:t>	Promotes exchange and dissemination of information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6224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5252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Tasks 9.2 and 9.3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142" y="903039"/>
            <a:ext cx="8820473" cy="551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TASK 9.2: 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Development of scintillation detectors with high rate capability for reflectometry</a:t>
            </a:r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 smtClean="0"/>
              <a:t>9.2.1 </a:t>
            </a:r>
            <a:r>
              <a:rPr lang="en-GB" altLang="fr-FR" sz="1800" b="1" dirty="0" err="1" smtClean="0"/>
              <a:t>ZnS</a:t>
            </a:r>
            <a:r>
              <a:rPr lang="en-GB" altLang="fr-FR" sz="1800" b="1" dirty="0" smtClean="0"/>
              <a:t> scintillation detector with WLS fibre readout</a:t>
            </a:r>
            <a:endParaRPr lang="en-GB" altLang="fr-FR" sz="1800" dirty="0" smtClean="0"/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 smtClean="0"/>
              <a:t>9.2.2 Scintillation detector with direct PMT readout</a:t>
            </a:r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endParaRPr lang="en-GB" altLang="fr-FR" sz="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TASK 9.3: 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Development of a 3He based </a:t>
            </a:r>
            <a:r>
              <a:rPr lang="en-GB" altLang="fr-FR" sz="1800" b="1" dirty="0" err="1" smtClean="0"/>
              <a:t>microstrip</a:t>
            </a:r>
            <a:r>
              <a:rPr lang="en-GB" altLang="fr-FR" sz="1800" b="1" dirty="0" smtClean="0"/>
              <a:t> gas with a novel 2D readout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	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800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9" y="2420888"/>
            <a:ext cx="1559935" cy="1169951"/>
          </a:xfrm>
          <a:prstGeom prst="rect">
            <a:avLst/>
          </a:prstGeom>
        </p:spPr>
      </p:pic>
      <p:pic>
        <p:nvPicPr>
          <p:cNvPr id="7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30051" r="30313" b="22701"/>
          <a:stretch>
            <a:fillRect/>
          </a:stretch>
        </p:blipFill>
        <p:spPr bwMode="auto">
          <a:xfrm>
            <a:off x="6084168" y="2420888"/>
            <a:ext cx="1162248" cy="11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nhaltsplatzhalt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t="30804" r="33601" b="33276"/>
          <a:stretch>
            <a:fillRect/>
          </a:stretch>
        </p:blipFill>
        <p:spPr>
          <a:xfrm>
            <a:off x="4427984" y="2438727"/>
            <a:ext cx="1450280" cy="1170773"/>
          </a:xfrm>
        </p:spPr>
      </p:pic>
      <p:sp>
        <p:nvSpPr>
          <p:cNvPr id="11" name="TextBox 10"/>
          <p:cNvSpPr txBox="1"/>
          <p:nvPr/>
        </p:nvSpPr>
        <p:spPr>
          <a:xfrm>
            <a:off x="1432947" y="3645024"/>
            <a:ext cx="8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T9.2.1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3646180"/>
            <a:ext cx="8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T9.2.2</a:t>
            </a:r>
            <a:endParaRPr lang="en-GB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35" y="4869160"/>
            <a:ext cx="1080120" cy="11754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2947" y="6044625"/>
            <a:ext cx="8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T9.3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526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359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 9.4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142" y="903039"/>
            <a:ext cx="8820473" cy="556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TASK </a:t>
            </a:r>
            <a:r>
              <a:rPr lang="de-DE" altLang="fr-FR" sz="1800" b="1" dirty="0"/>
              <a:t>9.4: 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/>
              <a:t>Emergent Detector Technologies for neutron scattering  and muon spectroscopy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Clr>
                <a:srgbClr val="254061"/>
              </a:buClr>
              <a:defRPr/>
            </a:pPr>
            <a:r>
              <a:rPr lang="de-DE" altLang="fr-FR" sz="1800" b="1" dirty="0"/>
              <a:t>9.4.1  </a:t>
            </a:r>
            <a:r>
              <a:rPr lang="en-US" sz="1800" b="1" baseline="30000" dirty="0"/>
              <a:t>10</a:t>
            </a:r>
            <a:r>
              <a:rPr lang="en-US" sz="1800" b="1" dirty="0"/>
              <a:t>B</a:t>
            </a:r>
            <a:r>
              <a:rPr lang="en-US" sz="1800" b="1" baseline="-25000" dirty="0"/>
              <a:t>4</a:t>
            </a:r>
            <a:r>
              <a:rPr lang="en-US" sz="1800" b="1" dirty="0"/>
              <a:t>C coated Resistive Plate Chambers for Position Sensitive Neutron </a:t>
            </a:r>
            <a:r>
              <a:rPr lang="en-US" sz="1800" b="1" dirty="0" smtClean="0"/>
              <a:t>Detectors</a:t>
            </a:r>
            <a:endParaRPr lang="de-DE" altLang="fr-FR" sz="1800" b="1" dirty="0"/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/>
              <a:t>9.4.2  Silicon Photomultipliers for Neutron </a:t>
            </a:r>
            <a:r>
              <a:rPr lang="de-DE" altLang="fr-FR" sz="1800" b="1" dirty="0" smtClean="0"/>
              <a:t>scattering</a:t>
            </a:r>
            <a:endParaRPr lang="de-DE" altLang="fr-FR" sz="1800" b="1" dirty="0"/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/>
              <a:t>9.4.3  Silicon Photomultipliers for Muon Spectroscopy</a:t>
            </a:r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/>
              <a:t>9.4.4  Micromegas detectors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07214"/>
            <a:ext cx="2304256" cy="14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Luis_Work_2015_2016\WP9 TASK9_4_1 RPCs Tests at FRMII (Julho 2016)\Fotos Montagem RPCs Junho-Julho 2016\IMG_20160713_001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8890" r="14668" b="3989"/>
          <a:stretch>
            <a:fillRect/>
          </a:stretch>
        </p:blipFill>
        <p:spPr bwMode="auto">
          <a:xfrm>
            <a:off x="1115616" y="3203421"/>
            <a:ext cx="1549358" cy="120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hildebrandt\Desktop\sine2020_Portugal\fig\pixel-va2\va2_lin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4"/>
          <a:stretch/>
        </p:blipFill>
        <p:spPr bwMode="auto">
          <a:xfrm>
            <a:off x="3999235" y="3202002"/>
            <a:ext cx="2736304" cy="12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" r="52990" b="33939"/>
          <a:stretch/>
        </p:blipFill>
        <p:spPr>
          <a:xfrm>
            <a:off x="3092702" y="4624600"/>
            <a:ext cx="1252686" cy="1401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546" y="4509120"/>
            <a:ext cx="8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T9.4.1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6098109"/>
            <a:ext cx="8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T9.4.3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75563" y="6053281"/>
            <a:ext cx="8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T9.4.4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62638" y="4509120"/>
            <a:ext cx="8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T9.4.2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100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0"/>
            <a:ext cx="5479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Interaction with Industry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7554" y="1052735"/>
            <a:ext cx="80288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Within SINE 2020 we have a number of detector developments that we are pursing</a:t>
            </a:r>
          </a:p>
          <a:p>
            <a:endParaRPr lang="en-GB" b="1" dirty="0"/>
          </a:p>
          <a:p>
            <a:r>
              <a:rPr lang="en-GB" b="1" dirty="0" smtClean="0"/>
              <a:t>By the end of the project  the potential of these developments will be clearer </a:t>
            </a:r>
          </a:p>
          <a:p>
            <a:endParaRPr lang="en-GB" b="1" dirty="0"/>
          </a:p>
          <a:p>
            <a:r>
              <a:rPr lang="en-GB" b="1" dirty="0" smtClean="0"/>
              <a:t>However, </a:t>
            </a:r>
            <a:r>
              <a:rPr lang="en-GB" b="1" dirty="0"/>
              <a:t> </a:t>
            </a:r>
            <a:r>
              <a:rPr lang="en-GB" b="1" dirty="0" smtClean="0"/>
              <a:t>without significant further development outside of SINE 2020 these project will not be technologically ready to deploy on beam lines other than as one off prototype detectors.</a:t>
            </a:r>
          </a:p>
          <a:p>
            <a:endParaRPr lang="en-GB" b="1" dirty="0"/>
          </a:p>
          <a:p>
            <a:r>
              <a:rPr lang="en-GB" b="1" dirty="0" smtClean="0"/>
              <a:t>While development </a:t>
            </a:r>
            <a:r>
              <a:rPr lang="en-GB" b="1" dirty="0"/>
              <a:t>i</a:t>
            </a:r>
            <a:r>
              <a:rPr lang="en-GB" b="1" dirty="0" smtClean="0"/>
              <a:t>s going on we </a:t>
            </a:r>
            <a:r>
              <a:rPr lang="en-GB" b="1" dirty="0"/>
              <a:t>are very vulnerable with key components only available from a single source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0000FF"/>
                </a:solidFill>
              </a:rPr>
              <a:t>Can we make more effective use of our interactions with industry than we are currently doing?</a:t>
            </a:r>
          </a:p>
          <a:p>
            <a:endParaRPr lang="en-GB" b="1" dirty="0"/>
          </a:p>
          <a:p>
            <a:r>
              <a:rPr lang="en-GB" b="1" dirty="0" smtClean="0"/>
              <a:t>Either </a:t>
            </a:r>
            <a:r>
              <a:rPr lang="en-GB" b="1" dirty="0"/>
              <a:t>in component development or detector construction</a:t>
            </a:r>
          </a:p>
          <a:p>
            <a:endParaRPr lang="en-GB" b="1" dirty="0"/>
          </a:p>
          <a:p>
            <a:r>
              <a:rPr lang="en-GB" b="1" dirty="0" smtClean="0"/>
              <a:t>Not limited to these developments in SINE 2020, but applies all the detector development and construction programmes at the neutron and muon LSFs.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8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2844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Introduction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99592" y="1124744"/>
            <a:ext cx="781722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2000" b="1" dirty="0" smtClean="0"/>
              <a:t>Introduction</a:t>
            </a:r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endParaRPr lang="en-GB" altLang="fr-FR" sz="2000" b="1" dirty="0" smtClean="0"/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2000" b="1" dirty="0"/>
              <a:t>Why are </a:t>
            </a:r>
            <a:r>
              <a:rPr lang="en-GB" altLang="fr-FR" sz="2000" b="1" dirty="0" smtClean="0"/>
              <a:t>neutron </a:t>
            </a:r>
            <a:r>
              <a:rPr lang="en-GB" altLang="fr-FR" sz="2000" b="1" dirty="0" smtClean="0"/>
              <a:t>scattering and </a:t>
            </a:r>
            <a:r>
              <a:rPr lang="en-GB" altLang="fr-FR" sz="2000" b="1" dirty="0" err="1" smtClean="0"/>
              <a:t>MuSR</a:t>
            </a:r>
            <a:r>
              <a:rPr lang="en-GB" altLang="fr-FR" sz="2000" b="1" dirty="0" smtClean="0"/>
              <a:t> important</a:t>
            </a:r>
            <a:endParaRPr lang="en-GB" altLang="fr-FR" sz="2000" b="1" dirty="0" smtClean="0"/>
          </a:p>
          <a:p>
            <a:pPr marL="446088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2000" b="1" dirty="0" smtClean="0"/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2000" b="1" dirty="0" smtClean="0"/>
              <a:t>Diverse detector requirements</a:t>
            </a:r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endParaRPr lang="en-GB" altLang="fr-FR" sz="2000" b="1" dirty="0" smtClean="0"/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2000" b="1" dirty="0" smtClean="0"/>
              <a:t>SINE 2020</a:t>
            </a:r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endParaRPr lang="en-GB" altLang="fr-FR" sz="2000" b="1" dirty="0" smtClean="0"/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2000" b="1" dirty="0" smtClean="0"/>
              <a:t>SINE 2020 WP 9</a:t>
            </a:r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endParaRPr lang="en-GB" altLang="fr-FR" sz="2000" b="1" dirty="0" smtClean="0"/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2000" b="1" dirty="0" smtClean="0"/>
              <a:t>Interaction with industry</a:t>
            </a:r>
            <a:endParaRPr lang="en-GB" altLang="fr-FR" sz="20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3261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4652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Neutrons and muons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99592" y="1124744"/>
            <a:ext cx="781722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 smtClean="0"/>
              <a:t>Neutrons have some unique properties</a:t>
            </a:r>
          </a:p>
          <a:p>
            <a:pPr lvl="1"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 smtClean="0"/>
              <a:t>Wavelength is commensurate with atomic spacing</a:t>
            </a:r>
          </a:p>
          <a:p>
            <a:pPr lvl="1"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 smtClean="0"/>
              <a:t>Energies are </a:t>
            </a:r>
            <a:r>
              <a:rPr lang="en-GB" altLang="fr-FR" sz="1800" b="1" dirty="0"/>
              <a:t>similar to </a:t>
            </a:r>
            <a:r>
              <a:rPr lang="en-GB" sz="1800" b="1" dirty="0"/>
              <a:t>energies </a:t>
            </a:r>
            <a:r>
              <a:rPr lang="en-GB" sz="1800" b="1" dirty="0" smtClean="0"/>
              <a:t>of atomic </a:t>
            </a:r>
            <a:r>
              <a:rPr lang="en-GB" sz="1800" b="1" dirty="0"/>
              <a:t>vibrations and molecular rotations</a:t>
            </a:r>
            <a:endParaRPr lang="en-GB" altLang="fr-FR" sz="1800" b="1" dirty="0"/>
          </a:p>
          <a:p>
            <a:pPr lvl="1"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 smtClean="0"/>
              <a:t>Zero charge</a:t>
            </a:r>
          </a:p>
          <a:p>
            <a:pPr lvl="1" eaLnBrk="1" hangingPunct="1">
              <a:spcAft>
                <a:spcPts val="0"/>
              </a:spcAft>
              <a:buClr>
                <a:srgbClr val="254061"/>
              </a:buClr>
            </a:pPr>
            <a:r>
              <a:rPr lang="en-GB" altLang="fr-FR" sz="1800" b="1" dirty="0" smtClean="0"/>
              <a:t>Magnetic moment</a:t>
            </a:r>
          </a:p>
          <a:p>
            <a:pPr lvl="1" eaLnBrk="1" hangingPunct="1">
              <a:spcAft>
                <a:spcPts val="0"/>
              </a:spcAft>
              <a:buClr>
                <a:srgbClr val="254061"/>
              </a:buClr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Ideal probes for looking at the structure and dynamics of material on an atomic and molecular scale.  Complimentary </a:t>
            </a:r>
            <a:r>
              <a:rPr lang="en-GB" altLang="fr-FR" sz="1800" b="1" dirty="0"/>
              <a:t>information to x-ray scattering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Muons are ideal probes for studying the internal magnetic fields of materials on an atomic scale</a:t>
            </a:r>
          </a:p>
          <a:p>
            <a:pPr marL="446088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endParaRPr lang="en-GB" altLang="fr-FR" sz="2000" b="1" dirty="0" smtClean="0"/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endParaRPr lang="en-GB" altLang="fr-FR" sz="20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1117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911" y="44624"/>
            <a:ext cx="741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Applications of neutron scattering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5808853"/>
            <a:ext cx="85689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GB" altLang="fr-FR" sz="1800" b="1" dirty="0" smtClean="0"/>
              <a:t>Between 5000 – 10,000 scientists in Europe making use of neutron and muon techniques</a:t>
            </a:r>
            <a:endParaRPr lang="en-GB" altLang="fr-FR" sz="2000" b="1" dirty="0" smtClean="0"/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endParaRPr lang="en-GB" altLang="fr-FR" sz="2000" b="1" dirty="0" smtClean="0"/>
          </a:p>
          <a:p>
            <a:pPr marL="719138" indent="-273050" eaLnBrk="1" hangingPunct="1">
              <a:spcAft>
                <a:spcPts val="0"/>
              </a:spcAft>
              <a:buClr>
                <a:srgbClr val="254061"/>
              </a:buClr>
            </a:pPr>
            <a:endParaRPr lang="en-GB" altLang="fr-FR" sz="20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en-GB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3440" y="1268760"/>
            <a:ext cx="7369678" cy="4396978"/>
            <a:chOff x="229283" y="1628801"/>
            <a:chExt cx="7369678" cy="43969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047" y="1628801"/>
              <a:ext cx="5981914" cy="418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051720" y="5594250"/>
              <a:ext cx="814325" cy="43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9pPr>
            </a:lstStyle>
            <a:p>
              <a:r>
                <a:rPr lang="en-GB" alt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</a:rPr>
                <a:t>1960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547664" y="4586138"/>
              <a:ext cx="814325" cy="43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9pPr>
            </a:lstStyle>
            <a:p>
              <a:r>
                <a:rPr lang="en-GB" alt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</a:rPr>
                <a:t>1970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043608" y="3722042"/>
              <a:ext cx="814325" cy="43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9pPr>
            </a:lstStyle>
            <a:p>
              <a:r>
                <a:rPr lang="en-GB" alt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</a:rPr>
                <a:t>1980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39552" y="2709439"/>
              <a:ext cx="814325" cy="43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9pPr>
            </a:lstStyle>
            <a:p>
              <a:r>
                <a:rPr lang="en-GB" alt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</a:rPr>
                <a:t>1990</a:t>
              </a:r>
              <a:endParaRPr lang="en-GB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29283" y="1701327"/>
              <a:ext cx="814325" cy="43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48" charset="0"/>
                  <a:ea typeface="ヒラギノ角ゴ Pro W3" pitchFamily="48" charset="-128"/>
                </a:defRPr>
              </a:lvl9pPr>
            </a:lstStyle>
            <a:p>
              <a:r>
                <a:rPr lang="en-GB" alt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</a:rPr>
                <a:t>2000</a:t>
              </a:r>
              <a:endParaRPr lang="en-GB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7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0181" y="0"/>
            <a:ext cx="6736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Neutron and Muon Production</a:t>
            </a:r>
            <a:endParaRPr lang="en-GB" sz="40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5" y="3608149"/>
            <a:ext cx="3790714" cy="2794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5" y="1196752"/>
            <a:ext cx="5999813" cy="2324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395" y="827420"/>
            <a:ext cx="843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Large Scale facilities are required for neutron and Muon Production</a:t>
            </a:r>
            <a:endParaRPr lang="en-GB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94" y="3609772"/>
            <a:ext cx="4337217" cy="21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34593" y="5913443"/>
            <a:ext cx="434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PSI and ISIS are the two European muon sources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310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4547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Instrument Diversity</a:t>
            </a:r>
            <a:endParaRPr lang="en-GB" sz="40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51968" y="805723"/>
            <a:ext cx="8135790" cy="5512076"/>
            <a:chOff x="-70894" y="614820"/>
            <a:chExt cx="9214894" cy="6243181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248142" y="903040"/>
              <a:ext cx="8820473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>
                    <a:lumMod val="50000"/>
                  </a:schemeClr>
                </a:buClr>
                <a:buSzPct val="70000"/>
                <a:buFont typeface="Wingdings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>
                    <a:lumMod val="50000"/>
                  </a:schemeClr>
                </a:buClr>
                <a:buFont typeface="Calibri" pitchFamily="34" charset="0"/>
                <a:buChar char="●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>
                    <a:lumMod val="50000"/>
                  </a:schemeClr>
                </a:buClr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>
                    <a:lumMod val="50000"/>
                  </a:schemeClr>
                </a:buClr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>
                    <a:lumMod val="50000"/>
                  </a:schemeClr>
                </a:buClr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sz="1800" b="1" dirty="0" smtClean="0"/>
                <a:t>Set up for discussion </a:t>
              </a:r>
              <a:endParaRPr lang="de-DE" altLang="fr-FR" sz="1800" b="1" dirty="0"/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endParaRPr lang="de-DE" altLang="fr-FR" sz="1800" b="1" dirty="0" smtClean="0"/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endParaRPr lang="de-DE" altLang="fr-FR" sz="1800" b="1" dirty="0"/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sz="1800" b="1" dirty="0" smtClean="0"/>
                <a:t>   </a:t>
              </a:r>
              <a:endParaRPr lang="de-DE" altLang="fr-FR" sz="1800" b="1" dirty="0"/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endParaRPr lang="de-DE" altLang="fr-FR" sz="1800" dirty="0"/>
            </a:p>
            <a:p>
              <a:pPr marL="0" indent="0" eaLnBrk="1" hangingPunct="1">
                <a:buClr>
                  <a:srgbClr val="254061"/>
                </a:buClr>
                <a:buNone/>
              </a:pPr>
              <a:endParaRPr lang="de-DE" altLang="fr-FR" sz="1800" dirty="0"/>
            </a:p>
          </p:txBody>
        </p:sp>
        <p:pic>
          <p:nvPicPr>
            <p:cNvPr id="7" name="Picture 2" descr="C:\Users\njr73\AppData\Local\Microsoft\Windows\Temporary Internet Files\Content.Outlook\ILDJK80X\ISIS instrument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6" t="15026" r="46616" b="48099"/>
            <a:stretch/>
          </p:blipFill>
          <p:spPr bwMode="auto">
            <a:xfrm>
              <a:off x="-70894" y="614820"/>
              <a:ext cx="5513762" cy="446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571999" y="3248977"/>
              <a:ext cx="4572001" cy="3609024"/>
              <a:chOff x="1309841" y="843690"/>
              <a:chExt cx="6475572" cy="5138189"/>
            </a:xfrm>
          </p:grpSpPr>
          <p:pic>
            <p:nvPicPr>
              <p:cNvPr id="11" name="Picture 2" descr="C:\Users\njr73\AppData\Local\Microsoft\Windows\Temporary Internet Files\Content.Outlook\ILDJK80X\ISIS instruments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53" t="64717" r="11214"/>
              <a:stretch/>
            </p:blipFill>
            <p:spPr bwMode="auto">
              <a:xfrm>
                <a:off x="1309841" y="843690"/>
                <a:ext cx="6475572" cy="5138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309841" y="1474913"/>
                <a:ext cx="1045132" cy="8717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3183006" y="566626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     </a:t>
            </a:r>
            <a:r>
              <a:rPr lang="en-GB" sz="1800" b="1" dirty="0" smtClean="0"/>
              <a:t>30 </a:t>
            </a:r>
            <a:r>
              <a:rPr lang="en-GB" sz="1800" b="1" dirty="0"/>
              <a:t>Neutron </a:t>
            </a:r>
            <a:r>
              <a:rPr lang="en-GB" sz="1800" b="1" dirty="0" smtClean="0"/>
              <a:t>instruments</a:t>
            </a:r>
          </a:p>
          <a:p>
            <a:pPr marL="449263" indent="-449263"/>
            <a:r>
              <a:rPr lang="en-GB" b="1" dirty="0"/>
              <a:t> </a:t>
            </a:r>
            <a:r>
              <a:rPr lang="en-GB" b="1" dirty="0" smtClean="0"/>
              <a:t>      </a:t>
            </a:r>
            <a:r>
              <a:rPr lang="en-GB" sz="1800" b="1" dirty="0" smtClean="0"/>
              <a:t>7 </a:t>
            </a:r>
            <a:r>
              <a:rPr lang="en-GB" sz="1800" b="1" dirty="0"/>
              <a:t>Muon instruments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336" r="13769" b="-336"/>
          <a:stretch/>
        </p:blipFill>
        <p:spPr>
          <a:xfrm>
            <a:off x="580432" y="4181467"/>
            <a:ext cx="2480609" cy="2249107"/>
          </a:xfrm>
          <a:prstGeom prst="rect">
            <a:avLst/>
          </a:prstGeom>
        </p:spPr>
      </p:pic>
      <p:pic>
        <p:nvPicPr>
          <p:cNvPr id="16" name="Picture 2" descr="http://www.isis.stfc.ac.uk/images/isis-image-archive/isis-target-station-1132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4"/>
          <a:stretch/>
        </p:blipFill>
        <p:spPr bwMode="auto">
          <a:xfrm>
            <a:off x="6525667" y="881090"/>
            <a:ext cx="2016224" cy="227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5373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INSTRUMENT DIVERSITY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1442" y="1052736"/>
            <a:ext cx="882047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The ISIS Instrument Suite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Thirty neutron scattering nstruments at ISIS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Seven instruments for muon 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The neutron instruments are designed for many different applications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31442" y="3547482"/>
            <a:ext cx="8649749" cy="2309936"/>
            <a:chOff x="248143" y="903040"/>
            <a:chExt cx="8649749" cy="2309936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248143" y="903040"/>
              <a:ext cx="4323857" cy="2309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>
                    <a:lumMod val="50000"/>
                  </a:schemeClr>
                </a:buClr>
                <a:buSzPct val="70000"/>
                <a:buFont typeface="Wingdings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>
                    <a:lumMod val="50000"/>
                  </a:schemeClr>
                </a:buClr>
                <a:buFont typeface="Calibri" pitchFamily="34" charset="0"/>
                <a:buChar char="●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>
                    <a:lumMod val="50000"/>
                  </a:schemeClr>
                </a:buClr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>
                    <a:lumMod val="50000"/>
                  </a:schemeClr>
                </a:buClr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>
                    <a:lumMod val="50000"/>
                  </a:schemeClr>
                </a:buClr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sz="1800" b="1" dirty="0"/>
                <a:t>7 </a:t>
              </a:r>
              <a:r>
                <a:rPr lang="de-DE" altLang="fr-FR" sz="1800" b="1" dirty="0" smtClean="0"/>
                <a:t> Diffractometers</a:t>
              </a:r>
              <a:endParaRPr lang="de-DE" altLang="fr-FR" sz="1800" b="1" dirty="0"/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sz="1800" b="1" dirty="0"/>
                <a:t>6 </a:t>
              </a:r>
              <a:r>
                <a:rPr lang="de-DE" altLang="fr-FR" sz="1800" b="1" dirty="0" smtClean="0"/>
                <a:t> Reflectometers</a:t>
              </a:r>
              <a:endParaRPr lang="de-DE" altLang="fr-FR" sz="1800" b="1" dirty="0"/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sz="1800" b="1" dirty="0"/>
                <a:t>4 </a:t>
              </a:r>
              <a:r>
                <a:rPr lang="de-DE" altLang="fr-FR" sz="1800" b="1" dirty="0" smtClean="0"/>
                <a:t> Chopper </a:t>
              </a:r>
              <a:r>
                <a:rPr lang="de-DE" altLang="fr-FR" sz="1800" b="1" dirty="0"/>
                <a:t>spectrometers</a:t>
              </a:r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sz="1800" b="1" dirty="0"/>
                <a:t>3 </a:t>
              </a:r>
              <a:r>
                <a:rPr lang="de-DE" altLang="fr-FR" sz="1800" b="1" dirty="0" smtClean="0"/>
                <a:t> SANS </a:t>
              </a:r>
              <a:r>
                <a:rPr lang="de-DE" altLang="fr-FR" sz="1800" b="1" dirty="0"/>
                <a:t>instruments</a:t>
              </a:r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sz="1800" b="1" dirty="0"/>
                <a:t>2 </a:t>
              </a:r>
              <a:r>
                <a:rPr lang="de-DE" altLang="fr-FR" sz="1800" b="1" dirty="0" smtClean="0"/>
                <a:t> Quasielastic </a:t>
              </a:r>
              <a:r>
                <a:rPr lang="de-DE" altLang="fr-FR" sz="1800" b="1" dirty="0"/>
                <a:t>spectrometers</a:t>
              </a:r>
            </a:p>
            <a:p>
              <a:pPr marL="228600" indent="-22860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sz="1800" b="1" dirty="0" smtClean="0"/>
                <a:t>2  SANS </a:t>
              </a:r>
              <a:r>
                <a:rPr lang="de-DE" altLang="fr-FR" sz="1800" b="1" dirty="0"/>
                <a:t>instruments for </a:t>
              </a:r>
              <a:r>
                <a:rPr lang="de-DE" altLang="fr-FR" sz="1800" b="1" dirty="0" smtClean="0"/>
                <a:t>liquid </a:t>
              </a:r>
              <a:r>
                <a:rPr lang="de-DE" altLang="fr-FR" sz="1800" b="1" dirty="0"/>
                <a:t>and amorphous </a:t>
              </a:r>
              <a:r>
                <a:rPr lang="de-DE" altLang="fr-FR" sz="1800" b="1" dirty="0" smtClean="0"/>
                <a:t>samples</a:t>
              </a:r>
            </a:p>
            <a:p>
              <a:pPr marL="228600" indent="-22860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endParaRPr lang="de-DE" altLang="fr-FR" sz="1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76733" y="903040"/>
              <a:ext cx="402115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b="1" dirty="0"/>
                <a:t>1 </a:t>
              </a:r>
              <a:r>
                <a:rPr lang="de-DE" altLang="fr-FR" b="1" dirty="0" smtClean="0"/>
                <a:t> Single </a:t>
              </a:r>
              <a:r>
                <a:rPr lang="de-DE" altLang="fr-FR" b="1" dirty="0"/>
                <a:t>crystal diffractometer</a:t>
              </a:r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b="1" dirty="0"/>
                <a:t>1 </a:t>
              </a:r>
              <a:r>
                <a:rPr lang="de-DE" altLang="fr-FR" b="1" dirty="0" smtClean="0"/>
                <a:t> Molecular </a:t>
              </a:r>
              <a:r>
                <a:rPr lang="de-DE" altLang="fr-FR" b="1" dirty="0"/>
                <a:t>spectoscopy spectrometer</a:t>
              </a:r>
            </a:p>
            <a:p>
              <a:pPr marL="228600" indent="-22860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b="1" dirty="0" smtClean="0"/>
                <a:t>1  Deep </a:t>
              </a:r>
              <a:r>
                <a:rPr lang="de-DE" altLang="fr-FR" b="1" dirty="0"/>
                <a:t>inelastic scattering spectrometer</a:t>
              </a:r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b="1" dirty="0" smtClean="0"/>
                <a:t>1  Chip </a:t>
              </a:r>
              <a:r>
                <a:rPr lang="de-DE" altLang="fr-FR" b="1" dirty="0"/>
                <a:t>Irradiation facility</a:t>
              </a:r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b="1" dirty="0" smtClean="0"/>
                <a:t>1  Neutron </a:t>
              </a:r>
              <a:r>
                <a:rPr lang="de-DE" altLang="fr-FR" b="1" dirty="0"/>
                <a:t>detector test facility</a:t>
              </a:r>
            </a:p>
            <a:p>
              <a:pPr marL="0" indent="0" eaLnBrk="1" hangingPunct="1">
                <a:spcAft>
                  <a:spcPts val="0"/>
                </a:spcAft>
                <a:buClr>
                  <a:srgbClr val="254061"/>
                </a:buClr>
                <a:buNone/>
              </a:pPr>
              <a:r>
                <a:rPr lang="de-DE" altLang="fr-FR" b="1" dirty="0"/>
                <a:t>7 </a:t>
              </a:r>
              <a:r>
                <a:rPr lang="de-DE" altLang="fr-FR" b="1" dirty="0" smtClean="0"/>
                <a:t> Muons </a:t>
              </a:r>
              <a:r>
                <a:rPr lang="de-DE" altLang="fr-FR" b="1" dirty="0"/>
                <a:t>spectrometers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4035"/>
            <a:ext cx="2664296" cy="17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4030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Detector Diversity</a:t>
            </a:r>
            <a:endParaRPr lang="en-GB" sz="40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019796"/>
            <a:ext cx="7593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Many have more than one dual requirements</a:t>
            </a:r>
          </a:p>
          <a:p>
            <a:endParaRPr lang="en-GB" b="1" dirty="0"/>
          </a:p>
          <a:p>
            <a:r>
              <a:rPr lang="en-GB" b="1" dirty="0"/>
              <a:t>~</a:t>
            </a:r>
            <a:r>
              <a:rPr lang="en-GB" b="1" dirty="0" smtClean="0"/>
              <a:t>50 % of the detectors are based on gas technology</a:t>
            </a:r>
          </a:p>
          <a:p>
            <a:r>
              <a:rPr lang="en-GB" b="1" dirty="0" smtClean="0"/>
              <a:t>~50 % are based on scintillator technology</a:t>
            </a:r>
          </a:p>
          <a:p>
            <a:endParaRPr lang="en-GB" b="1" dirty="0"/>
          </a:p>
          <a:p>
            <a:r>
              <a:rPr lang="en-GB" b="1" dirty="0" smtClean="0"/>
              <a:t>Detector requirements for different classes of instruments require:</a:t>
            </a:r>
          </a:p>
          <a:p>
            <a:endParaRPr lang="en-GB" b="1" dirty="0"/>
          </a:p>
          <a:p>
            <a:pPr lvl="2"/>
            <a:r>
              <a:rPr lang="en-GB" b="1" dirty="0" smtClean="0"/>
              <a:t>Coverage</a:t>
            </a:r>
          </a:p>
          <a:p>
            <a:pPr lvl="2"/>
            <a:r>
              <a:rPr lang="en-GB" b="1" dirty="0" smtClean="0"/>
              <a:t>Position resolution</a:t>
            </a:r>
          </a:p>
          <a:p>
            <a:pPr lvl="2"/>
            <a:r>
              <a:rPr lang="en-GB" b="1" dirty="0" smtClean="0"/>
              <a:t>Detector efficiency</a:t>
            </a:r>
          </a:p>
          <a:p>
            <a:pPr lvl="2"/>
            <a:r>
              <a:rPr lang="en-GB" b="1" dirty="0" smtClean="0"/>
              <a:t>Insensitivity to gamma radiation</a:t>
            </a:r>
          </a:p>
          <a:p>
            <a:pPr lvl="2"/>
            <a:r>
              <a:rPr lang="en-GB" b="1" dirty="0" smtClean="0"/>
              <a:t>Rate capability</a:t>
            </a:r>
          </a:p>
          <a:p>
            <a:pPr lvl="2"/>
            <a:r>
              <a:rPr lang="en-GB" b="1" dirty="0" smtClean="0"/>
              <a:t>Environment</a:t>
            </a:r>
          </a:p>
          <a:p>
            <a:pPr lvl="2"/>
            <a:r>
              <a:rPr lang="en-GB" b="1" dirty="0" err="1" smtClean="0"/>
              <a:t>Etc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No one size fit all</a:t>
            </a:r>
          </a:p>
          <a:p>
            <a:r>
              <a:rPr lang="en-GB" b="1" dirty="0" smtClean="0"/>
              <a:t>Rarely are two instruments in the same class built with the same detector design</a:t>
            </a:r>
            <a:endParaRPr lang="en-GB" b="1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 flipH="1">
            <a:off x="4262187" y="474671"/>
            <a:ext cx="4736341" cy="2007560"/>
            <a:chOff x="6372200" y="836712"/>
            <a:chExt cx="4680598" cy="2007427"/>
          </a:xfrm>
        </p:grpSpPr>
        <p:pic>
          <p:nvPicPr>
            <p:cNvPr id="7" name="Picture 4" descr="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7" b="180"/>
            <a:stretch>
              <a:fillRect/>
            </a:stretch>
          </p:blipFill>
          <p:spPr bwMode="auto">
            <a:xfrm>
              <a:off x="6644960" y="1309179"/>
              <a:ext cx="1484604" cy="153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6372200" y="836712"/>
              <a:ext cx="46805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rgbClr val="000066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rgbClr val="000066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rgbClr val="000066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rgbClr val="000066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rgbClr val="000066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66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66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66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66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 sz="1800"/>
            </a:p>
          </p:txBody>
        </p:sp>
      </p:grpSp>
      <p:pic>
        <p:nvPicPr>
          <p:cNvPr id="11" name="Picture 3" descr="\\britannic\ImageArchive\2015\2015-03-13 LET Detectors\15EC1879 LET detect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50" y="2852936"/>
            <a:ext cx="1527570" cy="22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2086"/>
            <a:ext cx="7975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Detector development requirements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143" y="903040"/>
            <a:ext cx="8212290" cy="54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Access to beam time for detector development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819150" indent="-285750"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Detector development needs access to neutrons</a:t>
            </a:r>
          </a:p>
          <a:p>
            <a:pPr marL="819150" indent="-285750"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Historically a lot of detector development has been caried out at the LSFs.</a:t>
            </a:r>
          </a:p>
          <a:p>
            <a:pPr marL="819150" indent="-285750"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Use of radioactive sources is highly beneficial since beam time is expensive</a:t>
            </a:r>
            <a:endParaRPr lang="de-DE" altLang="fr-FR" sz="1800" b="1" dirty="0"/>
          </a:p>
          <a:p>
            <a:pPr marL="819150" indent="-285750"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Use of some beam time is essential for detector development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Access to funding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804863" indent="-271463"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Once a facility is established money for building a new beam line comes via a grant application of through capital infra structure.</a:t>
            </a:r>
            <a:endParaRPr lang="de-DE" altLang="fr-FR" sz="1800" b="1" dirty="0"/>
          </a:p>
          <a:p>
            <a:pPr marL="804863" indent="-271463"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This is often time bound  3 – 5 years</a:t>
            </a:r>
            <a:endParaRPr lang="de-DE" altLang="fr-FR" sz="1800" b="1" dirty="0"/>
          </a:p>
          <a:p>
            <a:pPr marL="804863" indent="-271463"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Detector development can take longer and needs to be near completion before the money is available to build an instrument.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1119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10003</TotalTime>
  <Words>1022</Words>
  <Application>Microsoft Office PowerPoint</Application>
  <PresentationFormat>On-screen Show (4:3)</PresentationFormat>
  <Paragraphs>288</Paragraphs>
  <Slides>18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Rhodes, Nigel (STFC,RAL,ISIS)</dc:creator>
  <cp:lastModifiedBy>Nigel Rhodes</cp:lastModifiedBy>
  <cp:revision>131</cp:revision>
  <dcterms:created xsi:type="dcterms:W3CDTF">2015-10-02T13:20:02Z</dcterms:created>
  <dcterms:modified xsi:type="dcterms:W3CDTF">2017-06-12T23:17:16Z</dcterms:modified>
</cp:coreProperties>
</file>