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5"/>
    <p:sldMasterId id="2147483684" r:id="rId6"/>
  </p:sldMasterIdLst>
  <p:notesMasterIdLst>
    <p:notesMasterId r:id="rId25"/>
  </p:notesMasterIdLst>
  <p:sldIdLst>
    <p:sldId id="405" r:id="rId7"/>
    <p:sldId id="409" r:id="rId8"/>
    <p:sldId id="410" r:id="rId9"/>
    <p:sldId id="406" r:id="rId10"/>
    <p:sldId id="413" r:id="rId11"/>
    <p:sldId id="412" r:id="rId12"/>
    <p:sldId id="415" r:id="rId13"/>
    <p:sldId id="420" r:id="rId14"/>
    <p:sldId id="417" r:id="rId15"/>
    <p:sldId id="414" r:id="rId16"/>
    <p:sldId id="416" r:id="rId17"/>
    <p:sldId id="419" r:id="rId18"/>
    <p:sldId id="418" r:id="rId19"/>
    <p:sldId id="421" r:id="rId20"/>
    <p:sldId id="422" r:id="rId21"/>
    <p:sldId id="426" r:id="rId22"/>
    <p:sldId id="425" r:id="rId23"/>
    <p:sldId id="424" r:id="rId24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84" charset="0"/>
        <a:ea typeface="ヒラギノ角ゴ Pro W3"/>
        <a:cs typeface="ヒラギノ角ゴ Pro W3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84" charset="0"/>
        <a:ea typeface="ヒラギノ角ゴ Pro W3"/>
        <a:cs typeface="ヒラギノ角ゴ Pro W3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84" charset="0"/>
        <a:ea typeface="ヒラギノ角ゴ Pro W3"/>
        <a:cs typeface="ヒラギノ角ゴ Pro W3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84" charset="0"/>
        <a:ea typeface="ヒラギノ角ゴ Pro W3"/>
        <a:cs typeface="ヒラギノ角ゴ Pro W3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8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Lucida Grande" pitchFamily="8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Lucida Grande" pitchFamily="8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Lucida Grande" pitchFamily="8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Lucida Grande" pitchFamily="84" charset="0"/>
        <a:ea typeface="ヒラギノ角ゴ Pro W3"/>
        <a:cs typeface="ヒラギノ角ゴ Pro W3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00FF"/>
    <a:srgbClr val="FF9600"/>
    <a:srgbClr val="3399FF"/>
    <a:srgbClr val="FFFF66"/>
    <a:srgbClr val="006600"/>
    <a:srgbClr val="E1E1FF"/>
    <a:srgbClr val="D0EA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94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516A3E75-9203-46CC-A616-DE70FAE9A0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05692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84" charset="0"/>
        <a:ea typeface="ヒラギノ角ゴ Pro W3" pitchFamily="84" charset="-128"/>
        <a:cs typeface="ヒラギノ角ゴ Pro W3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84" charset="0"/>
        <a:ea typeface="ヒラギノ角ゴ Pro W3" pitchFamily="84" charset="-128"/>
        <a:cs typeface="ヒラギノ角ゴ Pro W3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84" charset="0"/>
        <a:ea typeface="ヒラギノ角ゴ Pro W3" pitchFamily="84" charset="-128"/>
        <a:cs typeface="ヒラギノ角ゴ Pro W3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84" charset="0"/>
        <a:ea typeface="ヒラギノ角ゴ Pro W3" pitchFamily="84" charset="-128"/>
        <a:cs typeface="ヒラギノ角ゴ Pro W3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84" charset="0"/>
        <a:ea typeface="ヒラギノ角ゴ Pro W3" pitchFamily="84" charset="-128"/>
        <a:cs typeface="ヒラギノ角ゴ Pro W3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200.000</a:t>
            </a:r>
            <a:r>
              <a:rPr lang="en-GB" baseline="0" dirty="0" smtClean="0"/>
              <a:t> earth magnetic field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6A3E75-9203-46CC-A616-DE70FAE9A0F9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134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>
            <a:lvl1pPr>
              <a:defRPr sz="44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073E0-BB21-49AF-89AB-2C805C626D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8662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0433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084776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51419"/>
          </a:xfrm>
        </p:spPr>
        <p:txBody>
          <a:bodyPr/>
          <a:lstStyle>
            <a:lvl1pPr marL="0" indent="0">
              <a:buNone/>
              <a:defRPr sz="2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8366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71942"/>
            <a:ext cx="5486400" cy="566738"/>
          </a:xfrm>
        </p:spPr>
        <p:txBody>
          <a:bodyPr anchor="b"/>
          <a:lstStyle>
            <a:lvl1pPr algn="l">
              <a:defRPr sz="2800" b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4591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638680"/>
            <a:ext cx="5486400" cy="804862"/>
          </a:xfrm>
        </p:spPr>
        <p:txBody>
          <a:bodyPr/>
          <a:lstStyle>
            <a:lvl1pPr marL="0" indent="0">
              <a:buNone/>
              <a:defRPr sz="2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008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0"/>
            <a:ext cx="9144000" cy="11430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62C06-82AF-431E-B367-E67D8EE79E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8213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617C66-99FE-4C4E-8799-6E8785C152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923127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1470025"/>
          </a:xfrm>
        </p:spPr>
        <p:txBody>
          <a:bodyPr/>
          <a:lstStyle>
            <a:lvl1pPr>
              <a:defRPr sz="44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70065"/>
            <a:ext cx="6400800" cy="1752600"/>
          </a:xfrm>
        </p:spPr>
        <p:txBody>
          <a:bodyPr/>
          <a:lstStyle>
            <a:lvl1pPr marL="0" indent="0" algn="ctr">
              <a:buNone/>
              <a:defRPr sz="2400"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164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7338"/>
            <a:ext cx="7772400" cy="38004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defRPr sz="20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997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786047"/>
            <a:ext cx="7848872" cy="1362075"/>
          </a:xfrm>
        </p:spPr>
        <p:txBody>
          <a:bodyPr anchor="t"/>
          <a:lstStyle>
            <a:lvl1pPr algn="l">
              <a:defRPr sz="4400" b="1" cap="none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5860"/>
            <a:ext cx="7772400" cy="1500187"/>
          </a:xfrm>
        </p:spPr>
        <p:txBody>
          <a:bodyPr anchor="b"/>
          <a:lstStyle>
            <a:lvl1pPr marL="0" indent="0">
              <a:buNone/>
              <a:defRPr sz="2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941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57338"/>
            <a:ext cx="3810000" cy="451486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3810000" cy="38004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75386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484784"/>
            <a:ext cx="4040188" cy="639762"/>
          </a:xfrm>
        </p:spPr>
        <p:txBody>
          <a:bodyPr anchor="b"/>
          <a:lstStyle>
            <a:lvl1pPr marL="0" indent="0">
              <a:buNone/>
              <a:defRPr sz="2800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897331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800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182951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62476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713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3929063"/>
            <a:ext cx="77724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6111CFD-5628-4BEB-8622-48F4DE24D6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1" descr="STFC_10_Headr_PPT_Header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55" r:id="rId1"/>
    <p:sldLayoutId id="2147484556" r:id="rId2"/>
    <p:sldLayoutId id="2147484557" r:id="rId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33375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57338"/>
            <a:ext cx="7772400" cy="453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/>
            </a:lvl1pPr>
          </a:lstStyle>
          <a:p>
            <a:pPr>
              <a:defRPr/>
            </a:pPr>
            <a:fld id="{87C324A4-954B-4E0A-AECA-A6B5D8B17E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055" name="Picture 2" descr="STFC_10_Yrs_Bottom_Pres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5278438"/>
            <a:ext cx="7667625" cy="159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58" r:id="rId1"/>
    <p:sldLayoutId id="2147484559" r:id="rId2"/>
    <p:sldLayoutId id="2147484560" r:id="rId3"/>
    <p:sldLayoutId id="2147484561" r:id="rId4"/>
    <p:sldLayoutId id="2147484562" r:id="rId5"/>
    <p:sldLayoutId id="2147484563" r:id="rId6"/>
    <p:sldLayoutId id="2147484564" r:id="rId7"/>
    <p:sldLayoutId id="2147484565" r:id="rId8"/>
    <p:sldLayoutId id="2147484566" r:id="rId9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3C8C93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ea typeface="MS PGothic" pitchFamily="34" charset="-128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ea typeface="Calibri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ea typeface="Calibri" charset="0"/>
          <a:cs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1470025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3C8C93"/>
                </a:solidFill>
                <a:latin typeface="Calibri" pitchFamily="34" charset="0"/>
              </a:rPr>
              <a:t>Detectors for </a:t>
            </a:r>
            <a:r>
              <a:rPr lang="en-US" altLang="en-US" dirty="0" err="1">
                <a:solidFill>
                  <a:srgbClr val="3C8C93"/>
                </a:solidFill>
                <a:latin typeface="Calibri" pitchFamily="34" charset="0"/>
              </a:rPr>
              <a:t>MuSR</a:t>
            </a:r>
            <a:endParaRPr lang="en-US" altLang="en-US" dirty="0" smtClean="0">
              <a:solidFill>
                <a:srgbClr val="3C8C93"/>
              </a:solidFill>
              <a:latin typeface="Calibri" pitchFamily="34" charset="0"/>
            </a:endParaRP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1331640" y="3068960"/>
            <a:ext cx="6400800" cy="17526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Calibri" pitchFamily="34" charset="0"/>
              </a:rPr>
              <a:t>Erik Schooneveld</a:t>
            </a:r>
            <a:r>
              <a:rPr lang="en-US" altLang="en-US" dirty="0" smtClean="0">
                <a:latin typeface="Calibri" pitchFamily="34" charset="0"/>
              </a:rPr>
              <a:t>, Steve Cottrell, Daniel Pooley, Lakshan Ram, Nigel Rhodes</a:t>
            </a:r>
          </a:p>
          <a:p>
            <a:pPr eaLnBrk="1" hangingPunct="1"/>
            <a:r>
              <a:rPr lang="en-US" altLang="en-US" dirty="0" smtClean="0">
                <a:latin typeface="Calibri" pitchFamily="34" charset="0"/>
              </a:rPr>
              <a:t>STFC, ISIS facility, UK</a:t>
            </a:r>
          </a:p>
          <a:p>
            <a:pPr eaLnBrk="1" hangingPunct="1"/>
            <a:endParaRPr lang="en-US" altLang="en-US" dirty="0" smtClean="0">
              <a:latin typeface="Calibri" pitchFamily="34" charset="0"/>
            </a:endParaRPr>
          </a:p>
          <a:p>
            <a:pPr eaLnBrk="1" hangingPunct="1"/>
            <a:r>
              <a:rPr lang="en-US" altLang="en-US" dirty="0" smtClean="0">
                <a:latin typeface="Calibri" pitchFamily="34" charset="0"/>
              </a:rPr>
              <a:t>Industry day, SINE2020</a:t>
            </a:r>
          </a:p>
          <a:p>
            <a:pPr eaLnBrk="1" hangingPunct="1"/>
            <a:r>
              <a:rPr lang="en-US" altLang="en-US" dirty="0" smtClean="0">
                <a:latin typeface="Calibri" pitchFamily="34" charset="0"/>
              </a:rPr>
              <a:t>13</a:t>
            </a:r>
            <a:r>
              <a:rPr lang="en-US" altLang="en-US" baseline="30000" dirty="0" smtClean="0">
                <a:latin typeface="Calibri" pitchFamily="34" charset="0"/>
              </a:rPr>
              <a:t>th</a:t>
            </a:r>
            <a:r>
              <a:rPr lang="en-US" altLang="en-US" dirty="0" smtClean="0">
                <a:latin typeface="Calibri" pitchFamily="34" charset="0"/>
              </a:rPr>
              <a:t> June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791369"/>
          </a:xfrm>
        </p:spPr>
        <p:txBody>
          <a:bodyPr/>
          <a:lstStyle/>
          <a:p>
            <a:r>
              <a:rPr lang="en-US" altLang="en-US" sz="3600" dirty="0" smtClean="0"/>
              <a:t>Requirements</a:t>
            </a:r>
            <a:endParaRPr lang="en-US" altLang="en-US" sz="3600" dirty="0"/>
          </a:p>
        </p:txBody>
      </p:sp>
      <p:sp>
        <p:nvSpPr>
          <p:cNvPr id="14339" name="Content Placeholder 12"/>
          <p:cNvSpPr>
            <a:spLocks noGrp="1"/>
          </p:cNvSpPr>
          <p:nvPr>
            <p:ph idx="1"/>
          </p:nvPr>
        </p:nvSpPr>
        <p:spPr>
          <a:xfrm>
            <a:off x="685800" y="980728"/>
            <a:ext cx="7772400" cy="4680520"/>
          </a:xfrm>
        </p:spPr>
        <p:txBody>
          <a:bodyPr/>
          <a:lstStyle/>
          <a:p>
            <a:endParaRPr lang="en-US" altLang="en-US" dirty="0" smtClean="0"/>
          </a:p>
          <a:p>
            <a:endParaRPr lang="en-US" altLang="en-US" dirty="0"/>
          </a:p>
          <a:p>
            <a:endParaRPr lang="en-US" altLang="en-US" dirty="0" smtClean="0"/>
          </a:p>
          <a:p>
            <a:endParaRPr lang="en-US" altLang="en-US" dirty="0"/>
          </a:p>
          <a:p>
            <a:endParaRPr lang="en-US" altLang="en-US" dirty="0" smtClean="0"/>
          </a:p>
          <a:p>
            <a:r>
              <a:rPr lang="en-US" altLang="en-US" dirty="0" smtClean="0"/>
              <a:t>Produce as much light as possible</a:t>
            </a:r>
            <a:endParaRPr lang="en-US" altLang="en-US" dirty="0"/>
          </a:p>
          <a:p>
            <a:r>
              <a:rPr lang="en-US" altLang="en-US" dirty="0" smtClean="0"/>
              <a:t>Produce short flash of </a:t>
            </a:r>
            <a:r>
              <a:rPr lang="en-US" altLang="en-US" dirty="0" smtClean="0"/>
              <a:t>light</a:t>
            </a:r>
          </a:p>
          <a:p>
            <a:r>
              <a:rPr lang="en-US" altLang="en-US" dirty="0" smtClean="0"/>
              <a:t>Commercially available</a:t>
            </a:r>
            <a:endParaRPr lang="en-US" altLang="en-US" dirty="0" smtClean="0"/>
          </a:p>
          <a:p>
            <a:endParaRPr lang="en-US" altLang="en-US" dirty="0" smtClean="0"/>
          </a:p>
          <a:p>
            <a:r>
              <a:rPr lang="en-US" altLang="en-US" dirty="0" smtClean="0"/>
              <a:t>Not vary with temperature variations</a:t>
            </a:r>
          </a:p>
          <a:p>
            <a:r>
              <a:rPr lang="en-US" altLang="en-US" dirty="0" smtClean="0"/>
              <a:t>Long life time</a:t>
            </a:r>
          </a:p>
          <a:p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29" y="1340768"/>
            <a:ext cx="7668344" cy="125053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85697" y="908720"/>
            <a:ext cx="18822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dirty="0" smtClean="0">
                <a:solidFill>
                  <a:srgbClr val="0000FF"/>
                </a:solidFill>
              </a:rPr>
              <a:t>Plastic </a:t>
            </a:r>
            <a:r>
              <a:rPr lang="en-US" altLang="en-US" sz="1600" dirty="0" smtClean="0">
                <a:solidFill>
                  <a:srgbClr val="0000FF"/>
                </a:solidFill>
              </a:rPr>
              <a:t>scintillator 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3131840" y="1247274"/>
            <a:ext cx="0" cy="71875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88796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791369"/>
          </a:xfrm>
        </p:spPr>
        <p:txBody>
          <a:bodyPr/>
          <a:lstStyle/>
          <a:p>
            <a:r>
              <a:rPr lang="en-US" altLang="en-US" sz="3600" dirty="0"/>
              <a:t>Requirements</a:t>
            </a:r>
          </a:p>
        </p:txBody>
      </p:sp>
      <p:sp>
        <p:nvSpPr>
          <p:cNvPr id="14339" name="Content Placeholder 12"/>
          <p:cNvSpPr>
            <a:spLocks noGrp="1"/>
          </p:cNvSpPr>
          <p:nvPr>
            <p:ph idx="1"/>
          </p:nvPr>
        </p:nvSpPr>
        <p:spPr>
          <a:xfrm>
            <a:off x="685800" y="980728"/>
            <a:ext cx="7772400" cy="4680520"/>
          </a:xfrm>
        </p:spPr>
        <p:txBody>
          <a:bodyPr/>
          <a:lstStyle/>
          <a:p>
            <a:endParaRPr lang="en-US" altLang="en-US" dirty="0"/>
          </a:p>
          <a:p>
            <a:endParaRPr lang="en-US" altLang="en-US" dirty="0" smtClean="0"/>
          </a:p>
          <a:p>
            <a:pPr marL="0" indent="0">
              <a:buNone/>
            </a:pPr>
            <a:endParaRPr lang="en-US" altLang="en-US" dirty="0"/>
          </a:p>
          <a:p>
            <a:endParaRPr lang="en-US" altLang="en-US" dirty="0" smtClean="0"/>
          </a:p>
          <a:p>
            <a:endParaRPr lang="en-US" altLang="en-US" dirty="0"/>
          </a:p>
          <a:p>
            <a:r>
              <a:rPr lang="en-US" altLang="en-US" dirty="0" smtClean="0"/>
              <a:t>Efficient light transport</a:t>
            </a:r>
          </a:p>
          <a:p>
            <a:r>
              <a:rPr lang="en-US" altLang="en-US" dirty="0" smtClean="0"/>
              <a:t>Shortest light </a:t>
            </a:r>
            <a:r>
              <a:rPr lang="en-US" altLang="en-US" dirty="0" smtClean="0"/>
              <a:t>pulses</a:t>
            </a:r>
          </a:p>
          <a:p>
            <a:r>
              <a:rPr lang="en-US" altLang="en-US" dirty="0" smtClean="0"/>
              <a:t>Commercially available</a:t>
            </a:r>
            <a:endParaRPr lang="en-US" altLang="en-US" dirty="0" smtClean="0"/>
          </a:p>
          <a:p>
            <a:endParaRPr lang="en-US" altLang="en-US" dirty="0" smtClean="0"/>
          </a:p>
          <a:p>
            <a:r>
              <a:rPr lang="en-US" altLang="en-US" dirty="0" smtClean="0"/>
              <a:t>Robust</a:t>
            </a:r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29" y="1398368"/>
            <a:ext cx="7668344" cy="12505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59296" y="980728"/>
            <a:ext cx="708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dirty="0" err="1" smtClean="0">
                <a:solidFill>
                  <a:srgbClr val="0000FF"/>
                </a:solidFill>
              </a:rPr>
              <a:t>Fibre</a:t>
            </a:r>
            <a:r>
              <a:rPr lang="en-US" altLang="en-US" sz="1600" dirty="0" smtClean="0">
                <a:solidFill>
                  <a:srgbClr val="0000FF"/>
                </a:solidFill>
              </a:rPr>
              <a:t> </a:t>
            </a:r>
            <a:endParaRPr lang="en-US" altLang="en-US" sz="1600" dirty="0" smtClean="0">
              <a:solidFill>
                <a:srgbClr val="0000FF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5488135" y="1340768"/>
            <a:ext cx="0" cy="48956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866043"/>
            <a:ext cx="3331096" cy="261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23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791369"/>
          </a:xfrm>
        </p:spPr>
        <p:txBody>
          <a:bodyPr/>
          <a:lstStyle/>
          <a:p>
            <a:r>
              <a:rPr lang="en-US" altLang="en-US" sz="3600" dirty="0"/>
              <a:t>Requirements</a:t>
            </a:r>
          </a:p>
        </p:txBody>
      </p:sp>
      <p:sp>
        <p:nvSpPr>
          <p:cNvPr id="14339" name="Content Placeholder 12"/>
          <p:cNvSpPr>
            <a:spLocks noGrp="1"/>
          </p:cNvSpPr>
          <p:nvPr>
            <p:ph idx="1"/>
          </p:nvPr>
        </p:nvSpPr>
        <p:spPr>
          <a:xfrm>
            <a:off x="683568" y="548680"/>
            <a:ext cx="7772400" cy="5832648"/>
          </a:xfrm>
        </p:spPr>
        <p:txBody>
          <a:bodyPr/>
          <a:lstStyle/>
          <a:p>
            <a:endParaRPr lang="en-US" alt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dirty="0" smtClean="0">
                <a:solidFill>
                  <a:srgbClr val="0000FF"/>
                </a:solidFill>
              </a:rPr>
              <a:t>Light </a:t>
            </a:r>
            <a:r>
              <a:rPr lang="en-US" altLang="en-US" dirty="0" smtClean="0">
                <a:solidFill>
                  <a:srgbClr val="0000FF"/>
                </a:solidFill>
              </a:rPr>
              <a:t>sensor (</a:t>
            </a:r>
            <a:r>
              <a:rPr lang="en-US" altLang="en-US" dirty="0" err="1" smtClean="0">
                <a:solidFill>
                  <a:srgbClr val="0000FF"/>
                </a:solidFill>
              </a:rPr>
              <a:t>SiPM</a:t>
            </a:r>
            <a:r>
              <a:rPr lang="en-US" altLang="en-US" dirty="0" smtClean="0">
                <a:solidFill>
                  <a:srgbClr val="0000FF"/>
                </a:solidFill>
              </a:rPr>
              <a:t>)</a:t>
            </a:r>
            <a:endParaRPr lang="en-US" altLang="en-US" dirty="0" smtClean="0">
              <a:solidFill>
                <a:srgbClr val="0000FF"/>
              </a:solidFill>
            </a:endParaRPr>
          </a:p>
          <a:p>
            <a:endParaRPr lang="en-US" altLang="en-US" dirty="0" smtClean="0"/>
          </a:p>
          <a:p>
            <a:r>
              <a:rPr lang="en-US" altLang="en-US" dirty="0" smtClean="0"/>
              <a:t>High sensitivity + gain (large signals)</a:t>
            </a:r>
            <a:endParaRPr lang="en-US" altLang="en-US" dirty="0"/>
          </a:p>
          <a:p>
            <a:r>
              <a:rPr lang="en-US" altLang="en-US" dirty="0" smtClean="0"/>
              <a:t>Very good timing accuracy</a:t>
            </a:r>
          </a:p>
          <a:p>
            <a:r>
              <a:rPr lang="en-US" altLang="en-US" dirty="0" smtClean="0"/>
              <a:t>Short signal </a:t>
            </a:r>
            <a:r>
              <a:rPr lang="en-US" altLang="en-US" dirty="0" smtClean="0"/>
              <a:t>duration</a:t>
            </a:r>
          </a:p>
          <a:p>
            <a:r>
              <a:rPr lang="en-US" altLang="en-US" dirty="0" smtClean="0"/>
              <a:t>Commercially available</a:t>
            </a:r>
            <a:endParaRPr lang="en-US" altLang="en-US" dirty="0" smtClean="0"/>
          </a:p>
          <a:p>
            <a:endParaRPr lang="en-US" altLang="en-US" dirty="0" smtClean="0"/>
          </a:p>
          <a:p>
            <a:r>
              <a:rPr lang="en-US" altLang="en-US" dirty="0" smtClean="0"/>
              <a:t>Low </a:t>
            </a:r>
            <a:r>
              <a:rPr lang="en-US" altLang="en-US" dirty="0" smtClean="0"/>
              <a:t>temperature sensitivity</a:t>
            </a:r>
          </a:p>
          <a:p>
            <a:r>
              <a:rPr lang="en-US" altLang="en-US" dirty="0" smtClean="0"/>
              <a:t>Low noise</a:t>
            </a:r>
          </a:p>
          <a:p>
            <a:r>
              <a:rPr lang="en-US" altLang="en-US" dirty="0" smtClean="0"/>
              <a:t>Long life time</a:t>
            </a:r>
          </a:p>
          <a:p>
            <a:endParaRPr lang="en-US" alt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894" y="2276872"/>
            <a:ext cx="1962150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87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791369"/>
          </a:xfrm>
        </p:spPr>
        <p:txBody>
          <a:bodyPr/>
          <a:lstStyle/>
          <a:p>
            <a:r>
              <a:rPr lang="en-US" altLang="en-US" sz="3600" dirty="0"/>
              <a:t>Requirements</a:t>
            </a:r>
          </a:p>
        </p:txBody>
      </p:sp>
      <p:sp>
        <p:nvSpPr>
          <p:cNvPr id="14339" name="Content Placeholder 12"/>
          <p:cNvSpPr>
            <a:spLocks noGrp="1"/>
          </p:cNvSpPr>
          <p:nvPr>
            <p:ph idx="1"/>
          </p:nvPr>
        </p:nvSpPr>
        <p:spPr>
          <a:xfrm>
            <a:off x="685800" y="980728"/>
            <a:ext cx="7772400" cy="4680520"/>
          </a:xfrm>
        </p:spPr>
        <p:txBody>
          <a:bodyPr/>
          <a:lstStyle/>
          <a:p>
            <a:endParaRPr lang="en-US" alt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dirty="0" smtClean="0">
                <a:solidFill>
                  <a:srgbClr val="0000FF"/>
                </a:solidFill>
              </a:rPr>
              <a:t>Electronics:</a:t>
            </a:r>
            <a:endParaRPr lang="en-US" altLang="en-US" dirty="0">
              <a:solidFill>
                <a:srgbClr val="0000FF"/>
              </a:solidFill>
            </a:endParaRPr>
          </a:p>
          <a:p>
            <a:endParaRPr lang="en-US" altLang="en-US" dirty="0" smtClean="0"/>
          </a:p>
          <a:p>
            <a:endParaRPr lang="en-US" altLang="en-US" dirty="0"/>
          </a:p>
          <a:p>
            <a:r>
              <a:rPr lang="en-US" altLang="en-US" dirty="0" smtClean="0"/>
              <a:t>Very fast + process small analogue signals</a:t>
            </a:r>
          </a:p>
          <a:p>
            <a:r>
              <a:rPr lang="en-US" altLang="en-US" dirty="0" smtClean="0"/>
              <a:t>Compact + size tailored to detector</a:t>
            </a:r>
          </a:p>
          <a:p>
            <a:endParaRPr lang="en-US" altLang="en-US" dirty="0"/>
          </a:p>
          <a:p>
            <a:r>
              <a:rPr lang="en-US" altLang="en-US" dirty="0" smtClean="0"/>
              <a:t>Acceptable power dissipation</a:t>
            </a:r>
          </a:p>
          <a:p>
            <a:pPr marL="0" indent="0">
              <a:buNone/>
            </a:pPr>
            <a:endParaRPr lang="en-US" altLang="en-US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dirty="0"/>
              <a:t>Usually designed in-house</a:t>
            </a:r>
          </a:p>
          <a:p>
            <a:endParaRPr lang="en-US" alt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263" y="2708920"/>
            <a:ext cx="2134080" cy="28444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851" y="1052736"/>
            <a:ext cx="3209301" cy="137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12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791369"/>
          </a:xfrm>
        </p:spPr>
        <p:txBody>
          <a:bodyPr/>
          <a:lstStyle/>
          <a:p>
            <a:r>
              <a:rPr lang="en-US" altLang="en-US" sz="3600" dirty="0" smtClean="0"/>
              <a:t>Challenges</a:t>
            </a:r>
            <a:endParaRPr lang="en-US" altLang="en-US" sz="3600" dirty="0"/>
          </a:p>
        </p:txBody>
      </p:sp>
      <p:sp>
        <p:nvSpPr>
          <p:cNvPr id="14339" name="Content Placeholder 12"/>
          <p:cNvSpPr>
            <a:spLocks noGrp="1"/>
          </p:cNvSpPr>
          <p:nvPr>
            <p:ph idx="1"/>
          </p:nvPr>
        </p:nvSpPr>
        <p:spPr>
          <a:xfrm>
            <a:off x="685800" y="980728"/>
            <a:ext cx="7772400" cy="468052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en-US" dirty="0" smtClean="0"/>
              <a:t>Higher magnetic fields </a:t>
            </a:r>
            <a:r>
              <a:rPr lang="en-US" altLang="en-US" dirty="0" smtClean="0">
                <a:sym typeface="Symbol"/>
              </a:rPr>
              <a:t> faster detector</a:t>
            </a:r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r>
              <a:rPr lang="en-US" altLang="en-US" dirty="0" smtClean="0"/>
              <a:t>Faster </a:t>
            </a:r>
            <a:r>
              <a:rPr lang="en-US" altLang="en-US" dirty="0" err="1" smtClean="0"/>
              <a:t>SiPM</a:t>
            </a:r>
            <a:endParaRPr lang="en-US" altLang="en-US" dirty="0" smtClean="0"/>
          </a:p>
          <a:p>
            <a:r>
              <a:rPr lang="en-US" altLang="en-US" dirty="0" smtClean="0"/>
              <a:t>Faster scintillator + </a:t>
            </a:r>
            <a:r>
              <a:rPr lang="en-US" altLang="en-US" dirty="0" err="1" smtClean="0"/>
              <a:t>fibres</a:t>
            </a:r>
            <a:endParaRPr lang="en-US" altLang="en-US" dirty="0" smtClean="0"/>
          </a:p>
          <a:p>
            <a:r>
              <a:rPr lang="en-US" altLang="en-US" dirty="0" smtClean="0"/>
              <a:t>Faster electronics</a:t>
            </a:r>
            <a:endParaRPr lang="en-US" alt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628800"/>
            <a:ext cx="3386800" cy="233326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292080" y="2583210"/>
            <a:ext cx="2317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800" dirty="0">
                <a:solidFill>
                  <a:srgbClr val="0000FF"/>
                </a:solidFill>
              </a:rPr>
              <a:t>Timing </a:t>
            </a:r>
            <a:r>
              <a:rPr lang="en-GB" sz="1800" dirty="0" smtClean="0">
                <a:solidFill>
                  <a:srgbClr val="0000FF"/>
                </a:solidFill>
              </a:rPr>
              <a:t>accuracy (</a:t>
            </a:r>
            <a:r>
              <a:rPr lang="en-GB" sz="1800" dirty="0" err="1" smtClean="0">
                <a:solidFill>
                  <a:srgbClr val="0000FF"/>
                </a:solidFill>
              </a:rPr>
              <a:t>ps</a:t>
            </a:r>
            <a:r>
              <a:rPr lang="en-GB" sz="1800" dirty="0" smtClean="0">
                <a:solidFill>
                  <a:srgbClr val="0000FF"/>
                </a:solidFill>
              </a:rPr>
              <a:t>)</a:t>
            </a:r>
            <a:endParaRPr lang="en-GB" sz="1800" dirty="0">
              <a:solidFill>
                <a:srgbClr val="0000FF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 flipV="1">
            <a:off x="4572000" y="2204864"/>
            <a:ext cx="720080" cy="59057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9" idx="1"/>
          </p:cNvCxnSpPr>
          <p:nvPr/>
        </p:nvCxnSpPr>
        <p:spPr bwMode="auto">
          <a:xfrm flipH="1" flipV="1">
            <a:off x="4525144" y="2675543"/>
            <a:ext cx="766936" cy="92333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H="1">
            <a:off x="4572000" y="2767876"/>
            <a:ext cx="720080" cy="301084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9" idx="1"/>
          </p:cNvCxnSpPr>
          <p:nvPr/>
        </p:nvCxnSpPr>
        <p:spPr bwMode="auto">
          <a:xfrm flipH="1">
            <a:off x="4525144" y="2767876"/>
            <a:ext cx="766936" cy="661124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32328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791369"/>
          </a:xfrm>
        </p:spPr>
        <p:txBody>
          <a:bodyPr/>
          <a:lstStyle/>
          <a:p>
            <a:r>
              <a:rPr lang="en-US" altLang="en-US" sz="3600" dirty="0" smtClean="0"/>
              <a:t>Challenges</a:t>
            </a:r>
            <a:endParaRPr lang="en-US" altLang="en-US" sz="3600" dirty="0"/>
          </a:p>
        </p:txBody>
      </p:sp>
      <p:sp>
        <p:nvSpPr>
          <p:cNvPr id="14339" name="Content Placeholder 12"/>
          <p:cNvSpPr>
            <a:spLocks noGrp="1"/>
          </p:cNvSpPr>
          <p:nvPr>
            <p:ph idx="1"/>
          </p:nvPr>
        </p:nvSpPr>
        <p:spPr>
          <a:xfrm>
            <a:off x="685800" y="980728"/>
            <a:ext cx="7772400" cy="468052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en-US" dirty="0" smtClean="0"/>
              <a:t>Increase count-rate </a:t>
            </a:r>
            <a:r>
              <a:rPr lang="en-US" altLang="en-US" dirty="0" smtClean="0"/>
              <a:t>capability: 10 times more muons</a:t>
            </a:r>
          </a:p>
          <a:p>
            <a:endParaRPr lang="en-US" altLang="en-US" dirty="0"/>
          </a:p>
          <a:p>
            <a:r>
              <a:rPr lang="en-US" altLang="en-US" dirty="0" smtClean="0"/>
              <a:t>Faster detector will help a bit</a:t>
            </a:r>
          </a:p>
          <a:p>
            <a:endParaRPr lang="en-US" altLang="en-US" sz="1200" dirty="0" smtClean="0"/>
          </a:p>
          <a:p>
            <a:endParaRPr lang="en-US" alt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496115"/>
            <a:ext cx="401955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4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791369"/>
          </a:xfrm>
        </p:spPr>
        <p:txBody>
          <a:bodyPr/>
          <a:lstStyle/>
          <a:p>
            <a:r>
              <a:rPr lang="en-US" altLang="en-US" sz="3600" dirty="0" smtClean="0"/>
              <a:t>Challenges</a:t>
            </a:r>
            <a:endParaRPr lang="en-US" altLang="en-US" sz="3600" dirty="0"/>
          </a:p>
        </p:txBody>
      </p:sp>
      <p:sp>
        <p:nvSpPr>
          <p:cNvPr id="14339" name="Content Placeholder 12"/>
          <p:cNvSpPr>
            <a:spLocks noGrp="1"/>
          </p:cNvSpPr>
          <p:nvPr>
            <p:ph idx="1"/>
          </p:nvPr>
        </p:nvSpPr>
        <p:spPr>
          <a:xfrm>
            <a:off x="685800" y="980728"/>
            <a:ext cx="7772400" cy="468052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dirty="0" smtClean="0"/>
              <a:t>Solution</a:t>
            </a:r>
            <a:r>
              <a:rPr lang="en-US" altLang="en-US" dirty="0" smtClean="0"/>
              <a:t>: More detectors</a:t>
            </a:r>
          </a:p>
          <a:p>
            <a:endParaRPr lang="en-US" altLang="en-US" dirty="0" smtClean="0"/>
          </a:p>
          <a:p>
            <a:endParaRPr lang="en-US" altLang="en-US" dirty="0"/>
          </a:p>
          <a:p>
            <a:endParaRPr lang="en-US" altLang="en-US" dirty="0" smtClean="0"/>
          </a:p>
          <a:p>
            <a:endParaRPr lang="en-US" altLang="en-US" dirty="0"/>
          </a:p>
          <a:p>
            <a:endParaRPr lang="en-US" altLang="en-US" dirty="0" smtClean="0"/>
          </a:p>
          <a:p>
            <a:endParaRPr lang="en-US" altLang="en-US" dirty="0"/>
          </a:p>
          <a:p>
            <a:endParaRPr lang="en-US" altLang="en-US" dirty="0" smtClean="0"/>
          </a:p>
          <a:p>
            <a:r>
              <a:rPr lang="en-US" altLang="en-US" dirty="0" smtClean="0"/>
              <a:t>Assembly of detectors: specialized work</a:t>
            </a:r>
            <a:endParaRPr lang="en-US" altLang="en-US" dirty="0"/>
          </a:p>
          <a:p>
            <a:endParaRPr lang="en-US" altLang="en-US" dirty="0" smtClean="0"/>
          </a:p>
          <a:p>
            <a:r>
              <a:rPr lang="en-US" altLang="en-US" dirty="0" smtClean="0"/>
              <a:t>Electronics?</a:t>
            </a:r>
            <a:endParaRPr lang="en-US" altLang="en-US" dirty="0" smtClean="0"/>
          </a:p>
        </p:txBody>
      </p:sp>
      <p:grpSp>
        <p:nvGrpSpPr>
          <p:cNvPr id="2" name="Group 1"/>
          <p:cNvGrpSpPr/>
          <p:nvPr/>
        </p:nvGrpSpPr>
        <p:grpSpPr>
          <a:xfrm>
            <a:off x="1331640" y="1552971"/>
            <a:ext cx="6768752" cy="2596111"/>
            <a:chOff x="1295636" y="3018438"/>
            <a:chExt cx="6768752" cy="259611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5636" y="3382254"/>
              <a:ext cx="2243255" cy="223229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619672" y="3043699"/>
              <a:ext cx="13724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1600" dirty="0" smtClean="0">
                  <a:solidFill>
                    <a:srgbClr val="0000FF"/>
                  </a:solidFill>
                </a:rPr>
                <a:t>96 detectors 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2123" y="3382253"/>
              <a:ext cx="2692265" cy="2232296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868144" y="3018438"/>
              <a:ext cx="16001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1600" dirty="0" smtClean="0">
                  <a:solidFill>
                    <a:srgbClr val="0000FF"/>
                  </a:solidFill>
                </a:rPr>
                <a:t>1216 detectors </a:t>
              </a:r>
            </a:p>
          </p:txBody>
        </p:sp>
        <p:sp>
          <p:nvSpPr>
            <p:cNvPr id="7" name="Right Arrow 6"/>
            <p:cNvSpPr/>
            <p:nvPr/>
          </p:nvSpPr>
          <p:spPr bwMode="auto">
            <a:xfrm>
              <a:off x="3995936" y="4246395"/>
              <a:ext cx="648072" cy="409721"/>
            </a:xfrm>
            <a:prstGeom prst="rightArrow">
              <a:avLst/>
            </a:prstGeom>
            <a:solidFill>
              <a:srgbClr val="FF0000">
                <a:alpha val="69000"/>
              </a:srgbClr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849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791369"/>
          </a:xfrm>
        </p:spPr>
        <p:txBody>
          <a:bodyPr/>
          <a:lstStyle/>
          <a:p>
            <a:r>
              <a:rPr lang="en-US" altLang="en-US" sz="3600" dirty="0" smtClean="0"/>
              <a:t>Conclusion</a:t>
            </a:r>
            <a:endParaRPr lang="en-US" altLang="en-US" sz="3600" dirty="0"/>
          </a:p>
        </p:txBody>
      </p:sp>
      <p:sp>
        <p:nvSpPr>
          <p:cNvPr id="14339" name="Content Placeholder 12"/>
          <p:cNvSpPr>
            <a:spLocks noGrp="1"/>
          </p:cNvSpPr>
          <p:nvPr>
            <p:ph idx="1"/>
          </p:nvPr>
        </p:nvSpPr>
        <p:spPr>
          <a:xfrm>
            <a:off x="685800" y="1052736"/>
            <a:ext cx="7772400" cy="4680520"/>
          </a:xfrm>
        </p:spPr>
        <p:txBody>
          <a:bodyPr/>
          <a:lstStyle/>
          <a:p>
            <a:r>
              <a:rPr lang="en-US" altLang="en-US" dirty="0" smtClean="0"/>
              <a:t>Know how to build </a:t>
            </a:r>
            <a:r>
              <a:rPr lang="en-US" altLang="en-US" dirty="0" err="1" smtClean="0"/>
              <a:t>MuSR</a:t>
            </a:r>
            <a:r>
              <a:rPr lang="en-US" altLang="en-US" dirty="0" smtClean="0"/>
              <a:t> detectors</a:t>
            </a:r>
          </a:p>
          <a:p>
            <a:endParaRPr lang="en-US" altLang="en-US" dirty="0"/>
          </a:p>
          <a:p>
            <a:endParaRPr lang="en-US" altLang="en-US" dirty="0" smtClean="0"/>
          </a:p>
          <a:p>
            <a:endParaRPr lang="en-US" altLang="en-US" dirty="0"/>
          </a:p>
          <a:p>
            <a:endParaRPr lang="en-US" altLang="en-US" dirty="0" smtClean="0"/>
          </a:p>
          <a:p>
            <a:endParaRPr lang="en-US" altLang="en-US" dirty="0"/>
          </a:p>
          <a:p>
            <a:endParaRPr lang="en-US" altLang="en-US" dirty="0" smtClean="0"/>
          </a:p>
          <a:p>
            <a:pPr>
              <a:tabLst>
                <a:tab pos="1430338" algn="l"/>
              </a:tabLst>
            </a:pPr>
            <a:r>
              <a:rPr lang="en-US" altLang="en-US" dirty="0" smtClean="0"/>
              <a:t>Future:	1) Faster detector components</a:t>
            </a:r>
          </a:p>
          <a:p>
            <a:pPr marL="623888" lvl="3" indent="806450">
              <a:tabLst>
                <a:tab pos="1430338" algn="l"/>
                <a:tab pos="1882775" algn="l"/>
              </a:tabLst>
            </a:pPr>
            <a:r>
              <a:rPr lang="en-US" altLang="en-US" sz="2400" dirty="0" smtClean="0">
                <a:latin typeface="Calibri" panose="020F0502020204030204" pitchFamily="34" charset="0"/>
              </a:rPr>
              <a:t>2) Large increase in number of detectors</a:t>
            </a:r>
            <a:endParaRPr lang="en-US" altLang="en-US" sz="2400" dirty="0" smtClean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317626"/>
            <a:ext cx="6905625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80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791369"/>
          </a:xfrm>
        </p:spPr>
        <p:txBody>
          <a:bodyPr/>
          <a:lstStyle/>
          <a:p>
            <a:r>
              <a:rPr lang="en-US" altLang="en-US" sz="3600" dirty="0" smtClean="0"/>
              <a:t>The end</a:t>
            </a:r>
            <a:endParaRPr lang="en-US" altLang="en-US" sz="3600" dirty="0"/>
          </a:p>
        </p:txBody>
      </p:sp>
      <p:sp>
        <p:nvSpPr>
          <p:cNvPr id="14339" name="Content Placeholder 12"/>
          <p:cNvSpPr>
            <a:spLocks noGrp="1"/>
          </p:cNvSpPr>
          <p:nvPr>
            <p:ph idx="1"/>
          </p:nvPr>
        </p:nvSpPr>
        <p:spPr>
          <a:xfrm>
            <a:off x="683568" y="1340768"/>
            <a:ext cx="8064896" cy="3600400"/>
          </a:xfrm>
        </p:spPr>
        <p:txBody>
          <a:bodyPr/>
          <a:lstStyle/>
          <a:p>
            <a:endParaRPr lang="en-US" altLang="en-US" dirty="0" smtClean="0"/>
          </a:p>
          <a:p>
            <a:endParaRPr lang="en-US" altLang="en-US" dirty="0"/>
          </a:p>
          <a:p>
            <a:endParaRPr lang="en-US" altLang="en-US" dirty="0" smtClean="0"/>
          </a:p>
          <a:p>
            <a:endParaRPr lang="en-US" altLang="en-US" dirty="0"/>
          </a:p>
          <a:p>
            <a:pPr marL="0" indent="0">
              <a:buNone/>
            </a:pPr>
            <a:r>
              <a:rPr lang="en-US" altLang="en-US" sz="3600" dirty="0" smtClean="0">
                <a:solidFill>
                  <a:srgbClr val="FF00FF"/>
                </a:solidFill>
              </a:rPr>
              <a:t>Thank you very much for your attention</a:t>
            </a:r>
          </a:p>
          <a:p>
            <a:endParaRPr lang="en-US" altLang="en-US" sz="1200" dirty="0" smtClean="0"/>
          </a:p>
          <a:p>
            <a:endParaRPr lang="en-US" alt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783" y="1124744"/>
            <a:ext cx="1800200" cy="17914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788" y="1124744"/>
            <a:ext cx="1747548" cy="1800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11" t="6926" r="8814" b="24298"/>
          <a:stretch/>
        </p:blipFill>
        <p:spPr>
          <a:xfrm>
            <a:off x="1187624" y="4097864"/>
            <a:ext cx="2324407" cy="18514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575" y="4169872"/>
            <a:ext cx="3205562" cy="168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27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791369"/>
          </a:xfrm>
        </p:spPr>
        <p:txBody>
          <a:bodyPr/>
          <a:lstStyle/>
          <a:p>
            <a:r>
              <a:rPr lang="en-US" altLang="en-US" sz="3600" dirty="0" smtClean="0">
                <a:solidFill>
                  <a:srgbClr val="3C8C93"/>
                </a:solidFill>
              </a:rPr>
              <a:t>Introduction</a:t>
            </a:r>
            <a:endParaRPr lang="en-US" altLang="en-US" sz="3600" dirty="0" smtClean="0">
              <a:solidFill>
                <a:srgbClr val="3C8C93"/>
              </a:solidFill>
            </a:endParaRPr>
          </a:p>
        </p:txBody>
      </p:sp>
      <p:sp>
        <p:nvSpPr>
          <p:cNvPr id="14339" name="Content Placeholder 12"/>
          <p:cNvSpPr>
            <a:spLocks noGrp="1"/>
          </p:cNvSpPr>
          <p:nvPr>
            <p:ph idx="1"/>
          </p:nvPr>
        </p:nvSpPr>
        <p:spPr>
          <a:xfrm>
            <a:off x="685800" y="980728"/>
            <a:ext cx="7772400" cy="3800475"/>
          </a:xfrm>
        </p:spPr>
        <p:txBody>
          <a:bodyPr/>
          <a:lstStyle/>
          <a:p>
            <a:r>
              <a:rPr lang="en-US" altLang="en-US" dirty="0" err="1" smtClean="0"/>
              <a:t>MuSR</a:t>
            </a:r>
            <a:r>
              <a:rPr lang="en-US" altLang="en-US" dirty="0" smtClean="0"/>
              <a:t>: Muon spin spectroscopy</a:t>
            </a:r>
          </a:p>
          <a:p>
            <a:endParaRPr lang="en-US" altLang="en-US" dirty="0"/>
          </a:p>
          <a:p>
            <a:r>
              <a:rPr lang="en-US" altLang="en-US" dirty="0" smtClean="0"/>
              <a:t>Study of magnetic fields inside materials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4 facilities:	</a:t>
            </a:r>
            <a:r>
              <a:rPr lang="en-US" altLang="en-US" dirty="0" err="1" smtClean="0"/>
              <a:t>Triumf</a:t>
            </a:r>
            <a:r>
              <a:rPr lang="en-US" altLang="en-US" dirty="0" smtClean="0"/>
              <a:t>, Canada</a:t>
            </a:r>
          </a:p>
          <a:p>
            <a:pPr marL="0" indent="0">
              <a:buNone/>
            </a:pPr>
            <a:r>
              <a:rPr lang="en-US" altLang="en-US" dirty="0"/>
              <a:t>		ISIS, United Kingdom</a:t>
            </a:r>
          </a:p>
          <a:p>
            <a:pPr marL="0" indent="0">
              <a:buNone/>
            </a:pPr>
            <a:r>
              <a:rPr lang="en-US" altLang="en-US" dirty="0"/>
              <a:t>	</a:t>
            </a:r>
            <a:r>
              <a:rPr lang="en-US" altLang="en-US" dirty="0" smtClean="0"/>
              <a:t>	</a:t>
            </a:r>
            <a:r>
              <a:rPr lang="en-US" altLang="en-US" dirty="0" smtClean="0"/>
              <a:t>PSI</a:t>
            </a:r>
            <a:r>
              <a:rPr lang="en-US" altLang="en-US" dirty="0"/>
              <a:t>, Switzerland </a:t>
            </a:r>
            <a:endParaRPr lang="en-US" altLang="en-US" dirty="0" smtClean="0"/>
          </a:p>
          <a:p>
            <a:pPr marL="0" indent="0">
              <a:buNone/>
            </a:pPr>
            <a:r>
              <a:rPr lang="en-US" altLang="en-US" dirty="0"/>
              <a:t>	</a:t>
            </a:r>
            <a:r>
              <a:rPr lang="en-US" altLang="en-US" dirty="0" smtClean="0"/>
              <a:t>	J-PARC</a:t>
            </a:r>
            <a:r>
              <a:rPr lang="en-US" altLang="en-US" dirty="0" smtClean="0"/>
              <a:t>, Japan</a:t>
            </a:r>
          </a:p>
          <a:p>
            <a:endParaRPr lang="en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420889"/>
            <a:ext cx="3580318" cy="21602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32" y="4712657"/>
            <a:ext cx="1620000" cy="10520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976" y="4712657"/>
            <a:ext cx="1620000" cy="10767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192" y="4726905"/>
            <a:ext cx="1620000" cy="10783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733496"/>
            <a:ext cx="1620000" cy="10717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836711"/>
            <a:ext cx="768349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042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791369"/>
          </a:xfrm>
        </p:spPr>
        <p:txBody>
          <a:bodyPr/>
          <a:lstStyle/>
          <a:p>
            <a:r>
              <a:rPr lang="en-US" altLang="en-US" sz="3600" dirty="0">
                <a:solidFill>
                  <a:srgbClr val="3C8C93"/>
                </a:solidFill>
              </a:rPr>
              <a:t>Introduction</a:t>
            </a:r>
            <a:endParaRPr lang="en-US" altLang="en-US" sz="3600" dirty="0" smtClean="0">
              <a:solidFill>
                <a:srgbClr val="3C8C93"/>
              </a:solidFill>
            </a:endParaRPr>
          </a:p>
        </p:txBody>
      </p:sp>
      <p:sp>
        <p:nvSpPr>
          <p:cNvPr id="14339" name="Content Placeholder 12"/>
          <p:cNvSpPr>
            <a:spLocks noGrp="1"/>
          </p:cNvSpPr>
          <p:nvPr>
            <p:ph idx="1"/>
          </p:nvPr>
        </p:nvSpPr>
        <p:spPr>
          <a:xfrm>
            <a:off x="685800" y="980728"/>
            <a:ext cx="7772400" cy="3800475"/>
          </a:xfrm>
        </p:spPr>
        <p:txBody>
          <a:bodyPr/>
          <a:lstStyle/>
          <a:p>
            <a:r>
              <a:rPr lang="en-US" altLang="en-US" dirty="0" smtClean="0"/>
              <a:t>Principle</a:t>
            </a:r>
          </a:p>
          <a:p>
            <a:endParaRPr lang="en-US" altLang="en-US" dirty="0" smtClean="0"/>
          </a:p>
          <a:p>
            <a:endParaRPr lang="en-US" altLang="en-US" dirty="0"/>
          </a:p>
          <a:p>
            <a:endParaRPr lang="en-US" altLang="en-US" dirty="0" smtClean="0"/>
          </a:p>
          <a:p>
            <a:endParaRPr lang="en-US" altLang="en-US" dirty="0"/>
          </a:p>
          <a:p>
            <a:endParaRPr lang="en-US" altLang="en-US" dirty="0" smtClean="0"/>
          </a:p>
          <a:p>
            <a:endParaRPr lang="en-US" altLang="en-US" dirty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r>
              <a:rPr lang="en-US" altLang="en-US" dirty="0" smtClean="0"/>
              <a:t>Basically “simple” detector</a:t>
            </a:r>
            <a:endParaRPr lang="en-US" alt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57003"/>
            <a:ext cx="4176713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241" y="1685528"/>
            <a:ext cx="379095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Flowchart: Connector 17"/>
          <p:cNvSpPr/>
          <p:nvPr/>
        </p:nvSpPr>
        <p:spPr bwMode="auto">
          <a:xfrm rot="11331248">
            <a:off x="3148643" y="3060000"/>
            <a:ext cx="180000" cy="180000"/>
          </a:xfrm>
          <a:prstGeom prst="flowChartConnector">
            <a:avLst/>
          </a:prstGeom>
          <a:gradFill>
            <a:gsLst>
              <a:gs pos="33000">
                <a:srgbClr val="5E9EFF"/>
              </a:gs>
              <a:gs pos="65000">
                <a:srgbClr val="85C2FF"/>
              </a:gs>
              <a:gs pos="10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501884" y="2124000"/>
            <a:ext cx="1034797" cy="1288275"/>
            <a:chOff x="2586549" y="2586598"/>
            <a:chExt cx="1034797" cy="1288275"/>
          </a:xfrm>
        </p:grpSpPr>
        <p:sp>
          <p:nvSpPr>
            <p:cNvPr id="3" name="Explosion 2 2"/>
            <p:cNvSpPr>
              <a:spLocks noChangeAspect="1"/>
            </p:cNvSpPr>
            <p:nvPr/>
          </p:nvSpPr>
          <p:spPr bwMode="auto">
            <a:xfrm>
              <a:off x="3081346" y="3334873"/>
              <a:ext cx="540000" cy="540000"/>
            </a:xfrm>
            <a:prstGeom prst="irregularSeal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endParaRPr>
            </a:p>
          </p:txBody>
        </p:sp>
        <p:sp>
          <p:nvSpPr>
            <p:cNvPr id="25" name="Flowchart: Connector 24"/>
            <p:cNvSpPr/>
            <p:nvPr/>
          </p:nvSpPr>
          <p:spPr bwMode="auto">
            <a:xfrm rot="11331248">
              <a:off x="2586549" y="2885258"/>
              <a:ext cx="180000" cy="180000"/>
            </a:xfrm>
            <a:prstGeom prst="flowChartConnector">
              <a:avLst/>
            </a:prstGeom>
            <a:gradFill>
              <a:gsLst>
                <a:gs pos="0">
                  <a:srgbClr val="FFC000"/>
                </a:gs>
                <a:gs pos="31000">
                  <a:srgbClr val="FFC000"/>
                </a:gs>
                <a:gs pos="64000">
                  <a:srgbClr val="FFC000">
                    <a:alpha val="44000"/>
                  </a:srgbClr>
                </a:gs>
                <a:gs pos="100000">
                  <a:srgbClr val="FFC000">
                    <a:alpha val="24000"/>
                  </a:srgbClr>
                </a:gs>
              </a:gsLst>
              <a:lin ang="5400000" scaled="0"/>
            </a:gra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endParaRPr>
            </a:p>
          </p:txBody>
        </p:sp>
        <p:sp>
          <p:nvSpPr>
            <p:cNvPr id="19" name="Down Arrow 18"/>
            <p:cNvSpPr/>
            <p:nvPr/>
          </p:nvSpPr>
          <p:spPr bwMode="auto">
            <a:xfrm rot="8100000">
              <a:off x="2997858" y="2953179"/>
              <a:ext cx="103687" cy="835116"/>
            </a:xfrm>
            <a:prstGeom prst="downArrow">
              <a:avLst/>
            </a:prstGeom>
            <a:solidFill>
              <a:srgbClr val="00B050"/>
            </a:solidFill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627660" y="2586598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e+</a:t>
              </a:r>
              <a:endParaRPr lang="en-GB" sz="2000" dirty="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 bwMode="auto">
          <a:xfrm>
            <a:off x="395536" y="2409879"/>
            <a:ext cx="936104" cy="84290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6414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791369"/>
          </a:xfrm>
        </p:spPr>
        <p:txBody>
          <a:bodyPr/>
          <a:lstStyle/>
          <a:p>
            <a:r>
              <a:rPr lang="en-US" altLang="en-US" sz="3600" dirty="0"/>
              <a:t>Detectors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500733"/>
            <a:ext cx="3689319" cy="3800475"/>
          </a:xfrm>
        </p:spPr>
      </p:pic>
      <p:sp>
        <p:nvSpPr>
          <p:cNvPr id="6" name="TextBox 5"/>
          <p:cNvSpPr txBox="1"/>
          <p:nvPr/>
        </p:nvSpPr>
        <p:spPr>
          <a:xfrm>
            <a:off x="971600" y="1052736"/>
            <a:ext cx="28777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dirty="0" smtClean="0">
                <a:solidFill>
                  <a:srgbClr val="0000FF"/>
                </a:solidFill>
              </a:rPr>
              <a:t>HAL-9500 (PSI), 32 detectors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74402" y="1052736"/>
            <a:ext cx="16898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dirty="0" smtClean="0">
                <a:solidFill>
                  <a:srgbClr val="0000FF"/>
                </a:solidFill>
              </a:rPr>
              <a:t>Detector module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04"/>
          <a:stretch/>
        </p:blipFill>
        <p:spPr>
          <a:xfrm>
            <a:off x="1043608" y="1485678"/>
            <a:ext cx="2700053" cy="416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791369"/>
          </a:xfrm>
        </p:spPr>
        <p:txBody>
          <a:bodyPr/>
          <a:lstStyle/>
          <a:p>
            <a:r>
              <a:rPr lang="en-US" altLang="en-US" sz="3600" dirty="0"/>
              <a:t>Detectors</a:t>
            </a:r>
          </a:p>
        </p:txBody>
      </p:sp>
      <p:sp>
        <p:nvSpPr>
          <p:cNvPr id="14339" name="Content Placeholder 12"/>
          <p:cNvSpPr>
            <a:spLocks noGrp="1"/>
          </p:cNvSpPr>
          <p:nvPr>
            <p:ph idx="1"/>
          </p:nvPr>
        </p:nvSpPr>
        <p:spPr>
          <a:xfrm>
            <a:off x="685800" y="980728"/>
            <a:ext cx="7772400" cy="3800475"/>
          </a:xfrm>
        </p:spPr>
        <p:txBody>
          <a:bodyPr/>
          <a:lstStyle/>
          <a:p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590" y="1658425"/>
            <a:ext cx="4239562" cy="42188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99792" y="1196752"/>
            <a:ext cx="24689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dirty="0" smtClean="0">
                <a:solidFill>
                  <a:srgbClr val="0000FF"/>
                </a:solidFill>
              </a:rPr>
              <a:t>EMU (</a:t>
            </a:r>
            <a:r>
              <a:rPr lang="en-US" altLang="en-US" sz="1600" dirty="0">
                <a:solidFill>
                  <a:srgbClr val="0000FF"/>
                </a:solidFill>
              </a:rPr>
              <a:t>ISIS), </a:t>
            </a:r>
            <a:r>
              <a:rPr lang="en-US" altLang="en-US" sz="1600" dirty="0" smtClean="0">
                <a:solidFill>
                  <a:srgbClr val="0000FF"/>
                </a:solidFill>
              </a:rPr>
              <a:t>96 detectors</a:t>
            </a:r>
            <a:endParaRPr lang="en-US" alt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49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791369"/>
          </a:xfrm>
        </p:spPr>
        <p:txBody>
          <a:bodyPr/>
          <a:lstStyle/>
          <a:p>
            <a:r>
              <a:rPr lang="en-US" altLang="en-US" sz="3600" dirty="0"/>
              <a:t>Detectors</a:t>
            </a:r>
          </a:p>
        </p:txBody>
      </p:sp>
      <p:sp>
        <p:nvSpPr>
          <p:cNvPr id="14339" name="Content Placeholder 12"/>
          <p:cNvSpPr>
            <a:spLocks noGrp="1"/>
          </p:cNvSpPr>
          <p:nvPr>
            <p:ph idx="1"/>
          </p:nvPr>
        </p:nvSpPr>
        <p:spPr>
          <a:xfrm>
            <a:off x="685800" y="980728"/>
            <a:ext cx="7772400" cy="3888432"/>
          </a:xfrm>
        </p:spPr>
        <p:txBody>
          <a:bodyPr/>
          <a:lstStyle/>
          <a:p>
            <a:endParaRPr lang="en-US" altLang="en-US" dirty="0" smtClean="0"/>
          </a:p>
          <a:p>
            <a:r>
              <a:rPr lang="en-US" altLang="en-US" dirty="0" smtClean="0"/>
              <a:t>Specifications:</a:t>
            </a:r>
          </a:p>
          <a:p>
            <a:endParaRPr lang="en-US" alt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dirty="0" smtClean="0"/>
              <a:t>Position sensitivity: 1 cm</a:t>
            </a:r>
            <a:r>
              <a:rPr lang="en-US" altLang="en-US" baseline="30000" dirty="0" smtClean="0"/>
              <a:t>2</a:t>
            </a:r>
            <a:r>
              <a:rPr lang="en-US" altLang="en-US" dirty="0" smtClean="0"/>
              <a:t> (used to be 10-100 cm</a:t>
            </a:r>
            <a:r>
              <a:rPr lang="en-US" altLang="en-US" baseline="30000" dirty="0" smtClean="0"/>
              <a:t>2</a:t>
            </a:r>
            <a:r>
              <a:rPr lang="en-US" altLang="en-US" dirty="0" smtClean="0"/>
              <a:t>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dirty="0" smtClean="0"/>
              <a:t>Number of detectors: ~100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dirty="0" smtClean="0"/>
              <a:t>Work in </a:t>
            </a:r>
            <a:r>
              <a:rPr lang="en-US" altLang="en-US" dirty="0" smtClean="0">
                <a:solidFill>
                  <a:srgbClr val="FFC000"/>
                </a:solidFill>
              </a:rPr>
              <a:t>high magnetic fields</a:t>
            </a:r>
            <a:r>
              <a:rPr lang="en-US" altLang="en-US" dirty="0" smtClean="0"/>
              <a:t> (</a:t>
            </a:r>
            <a:r>
              <a:rPr lang="en-US" altLang="en-US" dirty="0" smtClean="0"/>
              <a:t>2000 </a:t>
            </a:r>
            <a:r>
              <a:rPr lang="en-US" altLang="en-US" dirty="0" smtClean="0"/>
              <a:t>times kitchen magnet)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dirty="0" smtClean="0"/>
              <a:t>Count rate capability (ISIS): &gt; </a:t>
            </a:r>
            <a:r>
              <a:rPr lang="en-US" altLang="en-US" dirty="0" smtClean="0">
                <a:solidFill>
                  <a:srgbClr val="FFC000"/>
                </a:solidFill>
              </a:rPr>
              <a:t>10 MHz </a:t>
            </a:r>
            <a:r>
              <a:rPr lang="en-US" altLang="en-US" dirty="0" smtClean="0"/>
              <a:t>(10 ns pulse width)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dirty="0" smtClean="0"/>
              <a:t>Timing accuracy: </a:t>
            </a:r>
            <a:r>
              <a:rPr lang="en-US" altLang="en-US" dirty="0" smtClean="0">
                <a:sym typeface="Symbol"/>
              </a:rPr>
              <a:t> &lt;</a:t>
            </a:r>
            <a:r>
              <a:rPr lang="en-US" altLang="en-US" dirty="0" smtClean="0"/>
              <a:t> </a:t>
            </a:r>
            <a:r>
              <a:rPr lang="en-US" altLang="en-US" dirty="0" smtClean="0">
                <a:solidFill>
                  <a:srgbClr val="FF0000"/>
                </a:solidFill>
              </a:rPr>
              <a:t>100ps</a:t>
            </a:r>
            <a:r>
              <a:rPr lang="en-US" altLang="en-US" dirty="0" smtClean="0"/>
              <a:t> (PSI), </a:t>
            </a:r>
            <a:r>
              <a:rPr lang="en-US" altLang="en-US" dirty="0" smtClean="0">
                <a:solidFill>
                  <a:srgbClr val="FFC000"/>
                </a:solidFill>
              </a:rPr>
              <a:t>1ns</a:t>
            </a:r>
            <a:r>
              <a:rPr lang="en-US" altLang="en-US" dirty="0" smtClean="0"/>
              <a:t> (ISIS)</a:t>
            </a:r>
          </a:p>
          <a:p>
            <a:endParaRPr lang="en-US" altLang="en-US" dirty="0" smtClean="0"/>
          </a:p>
          <a:p>
            <a:endParaRPr lang="en-US" altLang="en-US" dirty="0"/>
          </a:p>
          <a:p>
            <a:endParaRPr lang="en-US" altLang="en-US" dirty="0" smtClean="0"/>
          </a:p>
          <a:p>
            <a:endParaRPr lang="en-US" altLang="en-US" dirty="0"/>
          </a:p>
          <a:p>
            <a:endParaRPr lang="en-US" altLang="en-US" dirty="0" smtClean="0"/>
          </a:p>
          <a:p>
            <a:endParaRPr lang="en-US" altLang="en-US" dirty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9801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791369"/>
          </a:xfrm>
        </p:spPr>
        <p:txBody>
          <a:bodyPr/>
          <a:lstStyle/>
          <a:p>
            <a:r>
              <a:rPr lang="en-US" altLang="en-US" sz="3600" dirty="0"/>
              <a:t>Detectors</a:t>
            </a:r>
          </a:p>
        </p:txBody>
      </p:sp>
      <p:sp>
        <p:nvSpPr>
          <p:cNvPr id="14339" name="Content Placeholder 12"/>
          <p:cNvSpPr>
            <a:spLocks noGrp="1"/>
          </p:cNvSpPr>
          <p:nvPr>
            <p:ph idx="1"/>
          </p:nvPr>
        </p:nvSpPr>
        <p:spPr>
          <a:xfrm>
            <a:off x="685800" y="980728"/>
            <a:ext cx="7772400" cy="4680520"/>
          </a:xfrm>
        </p:spPr>
        <p:txBody>
          <a:bodyPr/>
          <a:lstStyle/>
          <a:p>
            <a:endParaRPr lang="en-US" altLang="en-US" dirty="0" smtClean="0"/>
          </a:p>
          <a:p>
            <a:r>
              <a:rPr lang="en-US" altLang="en-US" dirty="0" smtClean="0"/>
              <a:t>Modern detectors:</a:t>
            </a:r>
          </a:p>
          <a:p>
            <a:endParaRPr lang="en-US" altLang="en-US" dirty="0"/>
          </a:p>
          <a:p>
            <a:endParaRPr lang="en-US" altLang="en-US" dirty="0" smtClean="0"/>
          </a:p>
          <a:p>
            <a:pPr marL="0" indent="0">
              <a:buNone/>
            </a:pPr>
            <a:endParaRPr lang="en-US" altLang="en-US" dirty="0"/>
          </a:p>
          <a:p>
            <a:endParaRPr lang="en-US" altLang="en-US" dirty="0" smtClean="0"/>
          </a:p>
          <a:p>
            <a:endParaRPr lang="en-US" altLang="en-US" dirty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r>
              <a:rPr lang="en-US" altLang="en-US" dirty="0" smtClean="0"/>
              <a:t>Could fulfil al requirements.</a:t>
            </a:r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29" y="2658398"/>
            <a:ext cx="7668344" cy="125053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14167" y="2226350"/>
            <a:ext cx="18133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dirty="0" smtClean="0">
                <a:solidFill>
                  <a:srgbClr val="0000FF"/>
                </a:solidFill>
              </a:rPr>
              <a:t>Plastic scintillator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16016" y="2240758"/>
            <a:ext cx="12442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dirty="0" smtClean="0">
                <a:solidFill>
                  <a:srgbClr val="0000FF"/>
                </a:solidFill>
              </a:rPr>
              <a:t>Light guide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57696" y="2247836"/>
            <a:ext cx="25747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dirty="0" smtClean="0">
                <a:solidFill>
                  <a:srgbClr val="0000FF"/>
                </a:solidFill>
              </a:rPr>
              <a:t>Light sensor + electronics 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3131840" y="2564904"/>
            <a:ext cx="0" cy="71875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5416127" y="2586390"/>
            <a:ext cx="0" cy="48956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6012160" y="2564904"/>
            <a:ext cx="576064" cy="71875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H="1">
            <a:off x="7155516" y="2527459"/>
            <a:ext cx="512828" cy="30371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2915816" y="4026550"/>
            <a:ext cx="30042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dirty="0" smtClean="0">
                <a:solidFill>
                  <a:srgbClr val="00B050"/>
                </a:solidFill>
              </a:rPr>
              <a:t>Detector element of ALC (PSI) </a:t>
            </a:r>
          </a:p>
        </p:txBody>
      </p:sp>
    </p:spTree>
    <p:extLst>
      <p:ext uri="{BB962C8B-B14F-4D97-AF65-F5344CB8AC3E}">
        <p14:creationId xmlns:p14="http://schemas.microsoft.com/office/powerpoint/2010/main" val="379022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791369"/>
          </a:xfrm>
        </p:spPr>
        <p:txBody>
          <a:bodyPr/>
          <a:lstStyle/>
          <a:p>
            <a:r>
              <a:rPr lang="en-US" altLang="en-US" sz="3600" dirty="0"/>
              <a:t>Detectors</a:t>
            </a:r>
          </a:p>
        </p:txBody>
      </p:sp>
      <p:sp>
        <p:nvSpPr>
          <p:cNvPr id="14339" name="Content Placeholder 12"/>
          <p:cNvSpPr>
            <a:spLocks noGrp="1"/>
          </p:cNvSpPr>
          <p:nvPr>
            <p:ph idx="1"/>
          </p:nvPr>
        </p:nvSpPr>
        <p:spPr>
          <a:xfrm>
            <a:off x="685800" y="980728"/>
            <a:ext cx="7772400" cy="4680520"/>
          </a:xfrm>
        </p:spPr>
        <p:txBody>
          <a:bodyPr/>
          <a:lstStyle/>
          <a:p>
            <a:endParaRPr lang="en-US" altLang="en-US" dirty="0"/>
          </a:p>
          <a:p>
            <a:endParaRPr lang="en-US" altLang="en-US" dirty="0" smtClean="0"/>
          </a:p>
          <a:p>
            <a:pPr marL="0" indent="0">
              <a:buNone/>
            </a:pPr>
            <a:endParaRPr lang="en-US" altLang="en-US" dirty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pPr marL="0" indent="0">
              <a:buNone/>
            </a:pPr>
            <a:r>
              <a:rPr lang="en-US" altLang="en-US" dirty="0"/>
              <a:t> </a:t>
            </a:r>
            <a:r>
              <a:rPr lang="en-US" altLang="en-US" dirty="0" smtClean="0"/>
              <a:t>    Photomultiplier tube (PMT).</a:t>
            </a:r>
            <a:r>
              <a:rPr lang="en-US" altLang="en-US" dirty="0"/>
              <a:t>	</a:t>
            </a:r>
            <a:r>
              <a:rPr lang="en-US" altLang="en-US" dirty="0" smtClean="0"/>
              <a:t>	</a:t>
            </a:r>
            <a:r>
              <a:rPr lang="en-US" altLang="en-US" dirty="0" err="1" smtClean="0"/>
              <a:t>SiPM</a:t>
            </a:r>
            <a:r>
              <a:rPr lang="en-US" altLang="en-US" dirty="0" smtClean="0"/>
              <a:t> / MPPC</a:t>
            </a:r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29" y="1268760"/>
            <a:ext cx="7668344" cy="125053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64088" y="858198"/>
            <a:ext cx="13019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dirty="0" smtClean="0">
                <a:solidFill>
                  <a:srgbClr val="0000FF"/>
                </a:solidFill>
              </a:rPr>
              <a:t>Light sensor</a:t>
            </a:r>
          </a:p>
        </p:txBody>
      </p:sp>
      <p:cxnSp>
        <p:nvCxnSpPr>
          <p:cNvPr id="14" name="Straight Arrow Connector 13"/>
          <p:cNvCxnSpPr>
            <a:stCxn id="12" idx="2"/>
          </p:cNvCxnSpPr>
          <p:nvPr/>
        </p:nvCxnSpPr>
        <p:spPr bwMode="auto">
          <a:xfrm flipH="1">
            <a:off x="6012160" y="1196752"/>
            <a:ext cx="2908" cy="69727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78" y="3789040"/>
            <a:ext cx="1950720" cy="14630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789040"/>
            <a:ext cx="1800200" cy="18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804" y="3749361"/>
            <a:ext cx="1482548" cy="148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78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791369"/>
          </a:xfrm>
        </p:spPr>
        <p:txBody>
          <a:bodyPr/>
          <a:lstStyle/>
          <a:p>
            <a:r>
              <a:rPr lang="en-US" altLang="en-US" sz="3600" dirty="0"/>
              <a:t>Detectors</a:t>
            </a:r>
          </a:p>
        </p:txBody>
      </p:sp>
      <p:sp>
        <p:nvSpPr>
          <p:cNvPr id="14339" name="Content Placeholder 12"/>
          <p:cNvSpPr>
            <a:spLocks noGrp="1"/>
          </p:cNvSpPr>
          <p:nvPr>
            <p:ph idx="1"/>
          </p:nvPr>
        </p:nvSpPr>
        <p:spPr>
          <a:xfrm>
            <a:off x="685800" y="836712"/>
            <a:ext cx="7772400" cy="4680520"/>
          </a:xfrm>
        </p:spPr>
        <p:txBody>
          <a:bodyPr/>
          <a:lstStyle/>
          <a:p>
            <a:r>
              <a:rPr lang="en-US" altLang="en-US" dirty="0" smtClean="0"/>
              <a:t>Light sensor properties</a:t>
            </a:r>
            <a:endParaRPr lang="en-US" altLang="en-US" dirty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pPr marL="0" indent="0">
              <a:buNone/>
            </a:pPr>
            <a:endParaRPr lang="en-US" altLang="en-US" dirty="0"/>
          </a:p>
          <a:p>
            <a:endParaRPr lang="en-US" altLang="en-US" dirty="0" smtClean="0"/>
          </a:p>
          <a:p>
            <a:endParaRPr lang="en-US" altLang="en-US" dirty="0"/>
          </a:p>
          <a:p>
            <a:endParaRPr lang="en-US" altLang="en-US" dirty="0" smtClean="0"/>
          </a:p>
          <a:p>
            <a:endParaRPr lang="en-US" altLang="en-US" dirty="0"/>
          </a:p>
          <a:p>
            <a:endParaRPr lang="en-US" altLang="en-US" dirty="0" smtClean="0"/>
          </a:p>
          <a:p>
            <a:endParaRPr lang="en-US" altLang="en-US" dirty="0"/>
          </a:p>
          <a:p>
            <a:endParaRPr lang="en-US" altLang="en-US" dirty="0" smtClean="0"/>
          </a:p>
          <a:p>
            <a:r>
              <a:rPr lang="en-US" altLang="en-US" dirty="0" err="1" smtClean="0"/>
              <a:t>SiPM</a:t>
            </a:r>
            <a:r>
              <a:rPr lang="en-US" altLang="en-US" dirty="0" smtClean="0"/>
              <a:t> is most promising</a:t>
            </a:r>
          </a:p>
          <a:p>
            <a:pPr marL="0" indent="0">
              <a:buNone/>
            </a:pPr>
            <a:endParaRPr lang="en-US" alt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36480"/>
              </p:ext>
            </p:extLst>
          </p:nvPr>
        </p:nvGraphicFramePr>
        <p:xfrm>
          <a:off x="1043608" y="1592808"/>
          <a:ext cx="6600056" cy="3708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62559"/>
                <a:gridCol w="1949052"/>
                <a:gridCol w="168844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Properties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PMT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SiPM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Light sensitivity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25%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00FF"/>
                          </a:solidFill>
                        </a:rPr>
                        <a:t>50%</a:t>
                      </a:r>
                      <a:endParaRPr lang="en-GB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Gain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00FF"/>
                          </a:solidFill>
                        </a:rPr>
                        <a:t>10</a:t>
                      </a:r>
                      <a:r>
                        <a:rPr lang="en-GB" baseline="30000" dirty="0" smtClean="0">
                          <a:solidFill>
                            <a:srgbClr val="0000FF"/>
                          </a:solidFill>
                        </a:rPr>
                        <a:t>7</a:t>
                      </a:r>
                      <a:endParaRPr lang="en-GB" baseline="300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</a:t>
                      </a:r>
                      <a:r>
                        <a:rPr lang="en-GB" baseline="30000" dirty="0" smtClean="0"/>
                        <a:t>6</a:t>
                      </a:r>
                      <a:endParaRPr lang="en-GB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C000"/>
                          </a:solidFill>
                        </a:rPr>
                        <a:t>Signal duration</a:t>
                      </a:r>
                      <a:endParaRPr lang="en-GB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00FF"/>
                          </a:solidFill>
                        </a:rPr>
                        <a:t>2ns</a:t>
                      </a:r>
                      <a:endParaRPr lang="en-GB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00FF"/>
                          </a:solidFill>
                        </a:rPr>
                        <a:t>50ns</a:t>
                      </a:r>
                      <a:endParaRPr lang="en-GB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Timing accuracy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150ps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00FF"/>
                          </a:solidFill>
                        </a:rPr>
                        <a:t>&lt;100ps</a:t>
                      </a:r>
                      <a:endParaRPr lang="en-GB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Noise counts (kHz/mm</a:t>
                      </a:r>
                      <a:r>
                        <a:rPr lang="en-GB" baseline="30000" dirty="0" smtClean="0"/>
                        <a:t>2</a:t>
                      </a:r>
                      <a:r>
                        <a:rPr lang="en-GB" dirty="0" smtClean="0"/>
                        <a:t>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00FF"/>
                          </a:solidFill>
                        </a:rPr>
                        <a:t>0.01-0.1</a:t>
                      </a:r>
                      <a:endParaRPr lang="en-GB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&gt;100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C000"/>
                          </a:solidFill>
                        </a:rPr>
                        <a:t>Magnetic sensitivity</a:t>
                      </a:r>
                      <a:endParaRPr lang="en-GB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aseline="0" dirty="0" smtClean="0"/>
                        <a:t>high</a:t>
                      </a:r>
                      <a:endParaRPr lang="en-GB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aseline="0" dirty="0" smtClean="0">
                          <a:solidFill>
                            <a:srgbClr val="0000FF"/>
                          </a:solidFill>
                        </a:rPr>
                        <a:t>none</a:t>
                      </a:r>
                      <a:endParaRPr lang="en-GB" baseline="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Temperature sensitivity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00FF"/>
                          </a:solidFill>
                        </a:rPr>
                        <a:t>Low</a:t>
                      </a:r>
                      <a:endParaRPr lang="en-GB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Medium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Area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~10-1000mm</a:t>
                      </a:r>
                      <a:r>
                        <a:rPr lang="en-GB" baseline="30000" dirty="0" smtClean="0"/>
                        <a:t>2</a:t>
                      </a:r>
                      <a:endParaRPr lang="en-GB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10mm</a:t>
                      </a:r>
                      <a:r>
                        <a:rPr lang="en-GB" baseline="30000" dirty="0" smtClean="0"/>
                        <a:t>2</a:t>
                      </a:r>
                      <a:endParaRPr lang="en-GB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Life</a:t>
                      </a:r>
                      <a:r>
                        <a:rPr lang="en-GB" baseline="0" dirty="0" smtClean="0"/>
                        <a:t> time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aseline="0" dirty="0" smtClean="0">
                          <a:solidFill>
                            <a:srgbClr val="0000FF"/>
                          </a:solidFill>
                        </a:rPr>
                        <a:t>Very long</a:t>
                      </a:r>
                      <a:endParaRPr lang="en-GB" baseline="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aseline="0" dirty="0" smtClean="0"/>
                        <a:t>Medium</a:t>
                      </a:r>
                      <a:endParaRPr lang="en-GB" baseline="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076450"/>
            <a:ext cx="401955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57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FC_PowerPoint_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ABF215B8A3384E874FC40A3B0B2302" ma:contentTypeVersion="4" ma:contentTypeDescription="Create a new document." ma:contentTypeScope="" ma:versionID="f198c3dfa143f328b4bfb76fd905c4a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66758ad48435124b95dc0df0729e68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LongProperties xmlns="http://schemas.microsoft.com/office/2006/metadata/longPropertie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3DFA70B-2EBB-489B-8E34-F6A10FA685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7E48F0D-BF64-462E-8350-40C896A295A7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2AEDD1CD-9190-4F8F-B585-354F10A56AC8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EBC1D0A-A766-45CF-9333-E97E0A2BC5D1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STFC_PowerPoint_template</Template>
  <TotalTime>5118</TotalTime>
  <Words>380</Words>
  <Application>Microsoft Office PowerPoint</Application>
  <PresentationFormat>On-screen Show (4:3)</PresentationFormat>
  <Paragraphs>208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STFC_PowerPoint_template</vt:lpstr>
      <vt:lpstr>1_Blank Presentation</vt:lpstr>
      <vt:lpstr>Detectors for MuSR</vt:lpstr>
      <vt:lpstr>Introduction</vt:lpstr>
      <vt:lpstr>Introduction</vt:lpstr>
      <vt:lpstr>Detectors</vt:lpstr>
      <vt:lpstr>Detectors</vt:lpstr>
      <vt:lpstr>Detectors</vt:lpstr>
      <vt:lpstr>Detectors</vt:lpstr>
      <vt:lpstr>Detectors</vt:lpstr>
      <vt:lpstr>Detectors</vt:lpstr>
      <vt:lpstr>Requirements</vt:lpstr>
      <vt:lpstr>Requirements</vt:lpstr>
      <vt:lpstr>Requirements</vt:lpstr>
      <vt:lpstr>Requirements</vt:lpstr>
      <vt:lpstr>Challenges</vt:lpstr>
      <vt:lpstr>Challenges</vt:lpstr>
      <vt:lpstr>Challenges</vt:lpstr>
      <vt:lpstr>Conclusion</vt:lpstr>
      <vt:lpstr>The end</vt:lpstr>
    </vt:vector>
  </TitlesOfParts>
  <Company>STFC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Template: 10th Anniversary powerpoint</dc:title>
  <dc:creator>kw77</dc:creator>
  <cp:lastModifiedBy>ems87</cp:lastModifiedBy>
  <cp:revision>65</cp:revision>
  <dcterms:created xsi:type="dcterms:W3CDTF">2012-07-12T11:46:55Z</dcterms:created>
  <dcterms:modified xsi:type="dcterms:W3CDTF">2017-06-12T22:41:57Z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display_urn:schemas-microsoft-com:office:office#Editor">
    <vt:lpwstr>Summers, Karen (STFC,RAL,OBR)</vt:lpwstr>
  </property>
  <property fmtid="{D5CDD505-2E9C-101B-9397-08002B2CF9AE}" pid="4" name="xd_Signature">
    <vt:lpwstr/>
  </property>
  <property fmtid="{D5CDD505-2E9C-101B-9397-08002B2CF9AE}" pid="5" name="display_urn:schemas-microsoft-com:office:office#Author">
    <vt:lpwstr>Summers, Karen (STFC,RAL,OBR)</vt:lpwstr>
  </property>
  <property fmtid="{D5CDD505-2E9C-101B-9397-08002B2CF9AE}" pid="6" name="TemplateUrl">
    <vt:lpwstr/>
  </property>
  <property fmtid="{D5CDD505-2E9C-101B-9397-08002B2CF9AE}" pid="7" name="xd_ProgID">
    <vt:lpwstr/>
  </property>
  <property fmtid="{D5CDD505-2E9C-101B-9397-08002B2CF9AE}" pid="8" name="ContentTypeId">
    <vt:lpwstr>0x010100F731947B08D5984288BC8B16A979FF50</vt:lpwstr>
  </property>
</Properties>
</file>