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11"/>
  </p:notesMasterIdLst>
  <p:handoutMasterIdLst>
    <p:handoutMasterId r:id="rId12"/>
  </p:handoutMasterIdLst>
  <p:sldIdLst>
    <p:sldId id="331" r:id="rId2"/>
    <p:sldId id="391" r:id="rId3"/>
    <p:sldId id="390" r:id="rId4"/>
    <p:sldId id="387" r:id="rId5"/>
    <p:sldId id="392" r:id="rId6"/>
    <p:sldId id="388" r:id="rId7"/>
    <p:sldId id="389" r:id="rId8"/>
    <p:sldId id="393" r:id="rId9"/>
    <p:sldId id="396" r:id="rId10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391"/>
            <p14:sldId id="390"/>
            <p14:sldId id="387"/>
            <p14:sldId id="392"/>
            <p14:sldId id="388"/>
            <p14:sldId id="389"/>
            <p14:sldId id="393"/>
            <p14:sldId id="3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10000"/>
    <a:srgbClr val="FFFFFF"/>
    <a:srgbClr val="808080"/>
    <a:srgbClr val="000000"/>
    <a:srgbClr val="FDCA00"/>
    <a:srgbClr val="EF5B00"/>
    <a:srgbClr val="C50006"/>
    <a:srgbClr val="7C204E"/>
    <a:srgbClr val="003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92718" autoAdjust="0"/>
  </p:normalViewPr>
  <p:slideViewPr>
    <p:cSldViewPr snapToObjects="1">
      <p:cViewPr varScale="1">
        <p:scale>
          <a:sx n="114" d="100"/>
          <a:sy n="114" d="100"/>
        </p:scale>
        <p:origin x="-846" y="-96"/>
      </p:cViewPr>
      <p:guideLst>
        <p:guide orient="horz" pos="890"/>
        <p:guide orient="horz" pos="709"/>
        <p:guide orient="horz" pos="3793"/>
        <p:guide orient="horz" pos="1117"/>
        <p:guide orient="horz" pos="210"/>
        <p:guide orient="horz" pos="572"/>
        <p:guide orient="horz" pos="4156"/>
        <p:guide orient="horz"/>
        <p:guide orient="horz" pos="1344"/>
        <p:guide orient="horz" pos="3974"/>
        <p:guide pos="657"/>
        <p:guide pos="5556"/>
        <p:guide pos="521"/>
        <p:guide pos="431"/>
        <p:guide pos="1315"/>
        <p:guide pos="3061"/>
        <p:guide pos="3107"/>
        <p:guide pos="573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3" d="100"/>
          <a:sy n="93" d="100"/>
        </p:scale>
        <p:origin x="-3540" y="-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5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4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5" y="9434394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5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3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4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5" y="9434394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073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1" name="Footer Placeholder 3"/>
          <p:cNvSpPr txBox="1">
            <a:spLocks noGrp="1"/>
          </p:cNvSpPr>
          <p:nvPr userDrawn="1"/>
        </p:nvSpPr>
        <p:spPr bwMode="auto">
          <a:xfrm>
            <a:off x="720725" y="6627837"/>
            <a:ext cx="8139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9131300" algn="r"/>
              </a:tabLst>
              <a:defRPr/>
            </a:pPr>
            <a:r>
              <a:rPr lang="en-US" altLang="en-US" sz="900" dirty="0">
                <a:latin typeface="+mn-lt"/>
                <a:cs typeface="Arial" panose="020B0604020202020204" pitchFamily="34" charset="0"/>
              </a:rPr>
              <a:t>Malte </a:t>
            </a:r>
            <a:r>
              <a:rPr lang="en-US" altLang="en-US" sz="900" dirty="0" smtClean="0">
                <a:latin typeface="+mn-lt"/>
                <a:cs typeface="Arial" panose="020B0604020202020204" pitchFamily="34" charset="0"/>
              </a:rPr>
              <a:t>Hildebrandt, Paul </a:t>
            </a:r>
            <a:r>
              <a:rPr lang="en-US" altLang="en-US" sz="900" dirty="0" err="1" smtClean="0">
                <a:latin typeface="+mn-lt"/>
                <a:cs typeface="Arial" panose="020B0604020202020204" pitchFamily="34" charset="0"/>
              </a:rPr>
              <a:t>Scherrer</a:t>
            </a:r>
            <a:r>
              <a:rPr lang="en-US" altLang="en-US" sz="9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900" dirty="0" err="1" smtClean="0">
                <a:latin typeface="+mn-lt"/>
                <a:cs typeface="Arial" panose="020B0604020202020204" pitchFamily="34" charset="0"/>
              </a:rPr>
              <a:t>Institut</a:t>
            </a:r>
            <a:r>
              <a:rPr lang="en-US" altLang="en-US" sz="900" baseline="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9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900" dirty="0">
                <a:latin typeface="+mn-lt"/>
                <a:cs typeface="Arial" panose="020B0604020202020204" pitchFamily="34" charset="0"/>
              </a:rPr>
              <a:t>	</a:t>
            </a:r>
            <a:r>
              <a:rPr lang="en-US" altLang="en-US" sz="900" dirty="0" smtClean="0">
                <a:latin typeface="+mn-lt"/>
                <a:cs typeface="Arial" panose="020B0604020202020204" pitchFamily="34" charset="0"/>
              </a:rPr>
              <a:t>IEEE</a:t>
            </a:r>
            <a:r>
              <a:rPr lang="en-US" altLang="en-US" sz="900" baseline="0" dirty="0" smtClean="0">
                <a:latin typeface="+mn-lt"/>
                <a:cs typeface="Arial" panose="020B0604020202020204" pitchFamily="34" charset="0"/>
              </a:rPr>
              <a:t> NSS, Strasbourg</a:t>
            </a:r>
            <a:r>
              <a:rPr lang="en-US" altLang="en-US" sz="900" dirty="0" smtClean="0">
                <a:latin typeface="+mn-lt"/>
                <a:cs typeface="Arial" panose="020B0604020202020204" pitchFamily="34" charset="0"/>
              </a:rPr>
              <a:t>,</a:t>
            </a:r>
            <a:r>
              <a:rPr lang="en-US" altLang="en-US" sz="900" baseline="0" dirty="0" smtClean="0">
                <a:latin typeface="+mn-lt"/>
                <a:cs typeface="Arial" panose="020B0604020202020204" pitchFamily="34" charset="0"/>
              </a:rPr>
              <a:t> 03.11.2016 – </a:t>
            </a:r>
            <a:fld id="{3AD24F49-0B36-489D-BC7E-D606120564E7}" type="slidenum">
              <a:rPr lang="en-US" altLang="en-US" sz="900" baseline="0" smtClean="0">
                <a:latin typeface="+mn-lt"/>
                <a:cs typeface="Arial" panose="020B0604020202020204" pitchFamily="34" charset="0"/>
              </a:rPr>
              <a:t>‹#›</a:t>
            </a:fld>
            <a:endParaRPr lang="en-US" altLang="en-US" sz="9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 txBox="1">
            <a:spLocks noGrp="1"/>
          </p:cNvSpPr>
          <p:nvPr userDrawn="1"/>
        </p:nvSpPr>
        <p:spPr bwMode="auto">
          <a:xfrm>
            <a:off x="720725" y="6627837"/>
            <a:ext cx="8139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9131300" algn="r"/>
              </a:tabLst>
              <a:defRPr/>
            </a:pPr>
            <a:r>
              <a:rPr lang="en-US" altLang="en-US" sz="900" dirty="0" smtClean="0">
                <a:latin typeface="+mn-lt"/>
                <a:cs typeface="Arial" panose="020B0604020202020204" pitchFamily="34" charset="0"/>
              </a:rPr>
              <a:t>Hildebrandt</a:t>
            </a:r>
            <a:r>
              <a:rPr lang="en-US" altLang="en-US" sz="900" baseline="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9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900" dirty="0">
                <a:latin typeface="+mn-lt"/>
                <a:cs typeface="Arial" panose="020B0604020202020204" pitchFamily="34" charset="0"/>
              </a:rPr>
              <a:t>	</a:t>
            </a:r>
            <a:r>
              <a:rPr lang="en-US" altLang="en-US" sz="900" dirty="0" smtClean="0">
                <a:latin typeface="+mn-lt"/>
                <a:cs typeface="Arial" panose="020B0604020202020204" pitchFamily="34" charset="0"/>
              </a:rPr>
              <a:t>SINE2020</a:t>
            </a:r>
            <a:r>
              <a:rPr lang="en-US" altLang="en-US" sz="900" baseline="0" dirty="0" smtClean="0">
                <a:latin typeface="+mn-lt"/>
                <a:cs typeface="Arial" panose="020B0604020202020204" pitchFamily="34" charset="0"/>
              </a:rPr>
              <a:t> WP9, PSI</a:t>
            </a:r>
            <a:r>
              <a:rPr lang="en-US" altLang="en-US" sz="900" dirty="0" smtClean="0">
                <a:latin typeface="+mn-lt"/>
                <a:cs typeface="Arial" panose="020B0604020202020204" pitchFamily="34" charset="0"/>
              </a:rPr>
              <a:t>,</a:t>
            </a:r>
            <a:r>
              <a:rPr lang="en-US" altLang="en-US" sz="900" baseline="0" dirty="0" smtClean="0">
                <a:latin typeface="+mn-lt"/>
                <a:cs typeface="Arial" panose="020B0604020202020204" pitchFamily="34" charset="0"/>
              </a:rPr>
              <a:t> 13.06.2017 –  </a:t>
            </a:r>
            <a:fld id="{3AD24F49-0B36-489D-BC7E-D606120564E7}" type="slidenum">
              <a:rPr lang="en-US" altLang="en-US" sz="900" baseline="0" smtClean="0">
                <a:latin typeface="+mn-lt"/>
                <a:cs typeface="Arial" panose="020B0604020202020204" pitchFamily="34" charset="0"/>
              </a:rPr>
              <a:t>‹#›</a:t>
            </a:fld>
            <a:endParaRPr lang="en-US" altLang="en-US" sz="900" dirty="0">
              <a:latin typeface="+mn-lt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4387" y="4775209"/>
            <a:ext cx="7969249" cy="546679"/>
          </a:xfrm>
        </p:spPr>
        <p:txBody>
          <a:bodyPr lIns="36000" tIns="36000" rIns="36000" bIns="3600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dirty="0" smtClean="0">
                <a:latin typeface="Georgia" panose="02040502050405020303" pitchFamily="18" charset="0"/>
              </a:rPr>
              <a:t>SINE2020 WP9 Meeting and Industry day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>
          <a:xfrm>
            <a:off x="814388" y="3717032"/>
            <a:ext cx="7646043" cy="377402"/>
          </a:xfrm>
        </p:spPr>
        <p:txBody>
          <a:bodyPr wrap="square" lIns="36000" tIns="36000" rIns="36000" bIns="36000">
            <a:spAutoFit/>
          </a:bodyPr>
          <a:lstStyle/>
          <a:p>
            <a:r>
              <a:rPr lang="en-GB" dirty="0" smtClean="0"/>
              <a:t>M</a:t>
            </a:r>
            <a:r>
              <a:rPr lang="en-GB" dirty="0"/>
              <a:t>. Hildebrandt</a:t>
            </a:r>
            <a:r>
              <a:rPr lang="en-GB" dirty="0" smtClean="0"/>
              <a:t>  ::  NUM  </a:t>
            </a:r>
            <a:r>
              <a:rPr lang="en-GB" dirty="0"/>
              <a:t>::  Paul </a:t>
            </a:r>
            <a:r>
              <a:rPr lang="en-GB" dirty="0" err="1"/>
              <a:t>Scherrer</a:t>
            </a:r>
            <a:r>
              <a:rPr lang="en-GB" dirty="0"/>
              <a:t> </a:t>
            </a:r>
            <a:r>
              <a:rPr lang="en-GB" dirty="0" err="1" smtClean="0"/>
              <a:t>Institut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814387" y="5662800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969696"/>
                </a:solidFill>
                <a:latin typeface="+mn-lt"/>
                <a:cs typeface="Franklin Gothic Book"/>
              </a:rPr>
              <a:t>SINE2020 WP9 Meeting, PSI, 13./14.06.2017</a:t>
            </a:r>
            <a:endParaRPr lang="en-GB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195764"/>
            <a:ext cx="7093321" cy="57606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2800" b="1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A </a:t>
            </a:r>
            <a:r>
              <a:rPr lang="de-CH" sz="2800" b="1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very</a:t>
            </a:r>
            <a:r>
              <a:rPr lang="de-CH" sz="2800" b="1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warm </a:t>
            </a:r>
            <a:r>
              <a:rPr lang="de-CH" sz="2800" b="1" kern="1000" spc="30" dirty="0" err="1">
                <a:solidFill>
                  <a:srgbClr val="0070C0"/>
                </a:solidFill>
                <a:latin typeface="+mn-lt"/>
                <a:cs typeface="Franklin Gothic Book"/>
              </a:rPr>
              <a:t>w</a:t>
            </a:r>
            <a:r>
              <a:rPr lang="de-CH" sz="2800" b="1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elcome</a:t>
            </a:r>
            <a:r>
              <a:rPr lang="de-CH" sz="2800" b="1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</a:t>
            </a:r>
            <a:r>
              <a:rPr lang="de-CH" sz="2800" b="1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to</a:t>
            </a:r>
            <a:r>
              <a:rPr lang="de-CH" sz="2800" b="1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</a:t>
            </a:r>
            <a:r>
              <a:rPr lang="de-CH" sz="2800" b="1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you</a:t>
            </a:r>
            <a:r>
              <a:rPr lang="de-CH" sz="2800" b="1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at PSI ! </a:t>
            </a:r>
          </a:p>
        </p:txBody>
      </p:sp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Parking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7088" y="1196752"/>
            <a:ext cx="7704534" cy="28803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Calibri"/>
                <a:cs typeface="Franklin Gothic Book"/>
              </a:rPr>
              <a:t>▪ in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case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you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came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by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car</a:t>
            </a:r>
            <a:r>
              <a:rPr lang="de-CH" sz="1800" kern="1000" spc="30" dirty="0" smtClean="0">
                <a:latin typeface="Calibri"/>
                <a:cs typeface="Franklin Gothic Book"/>
              </a:rPr>
              <a:t>,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please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note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that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parking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fees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apply</a:t>
            </a:r>
            <a:endParaRPr lang="de-CH" sz="1800" kern="1000" spc="30" dirty="0" smtClean="0">
              <a:latin typeface="+mn-lt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Calibri"/>
                <a:cs typeface="Franklin Gothic Book"/>
              </a:rPr>
              <a:t>▪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vending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machine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right</a:t>
            </a:r>
            <a:r>
              <a:rPr lang="de-CH" sz="1800" kern="1000" spc="30" dirty="0" smtClean="0">
                <a:latin typeface="Calibri"/>
                <a:cs typeface="Franklin Gothic Book"/>
              </a:rPr>
              <a:t> at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entrance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of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parking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place</a:t>
            </a:r>
            <a:endParaRPr lang="de-CH" sz="1800" kern="1000" spc="30" dirty="0" smtClean="0">
              <a:latin typeface="Calibri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Calibri"/>
                <a:cs typeface="Franklin Gothic Book"/>
              </a:rPr>
              <a:t>▪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violations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get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ticketed</a:t>
            </a:r>
            <a:endParaRPr lang="de-CH" sz="1800" kern="1000" spc="30" dirty="0" smtClean="0">
              <a:latin typeface="+mn-lt"/>
              <a:cs typeface="Franklin Gothic Book"/>
            </a:endParaRPr>
          </a:p>
        </p:txBody>
      </p:sp>
      <p:pic>
        <p:nvPicPr>
          <p:cNvPr id="5" name="Picture 2" descr="C:\Users\hildebrandt\Desktop\sine2020-wp9-2017-06-psi\areal-pl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27034" r="41236" b="28107"/>
          <a:stretch/>
        </p:blipFill>
        <p:spPr bwMode="auto">
          <a:xfrm>
            <a:off x="3635896" y="2276872"/>
            <a:ext cx="5149329" cy="41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4228894" y="1747837"/>
            <a:ext cx="1080120" cy="17277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68603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 Connection to </a:t>
            </a:r>
            <a:r>
              <a:rPr lang="en-GB" dirty="0" err="1" smtClean="0"/>
              <a:t>Böttstein</a:t>
            </a:r>
            <a:r>
              <a:rPr lang="en-GB" dirty="0" smtClean="0"/>
              <a:t> or </a:t>
            </a:r>
            <a:r>
              <a:rPr lang="en-GB" dirty="0" err="1" smtClean="0"/>
              <a:t>Brugg</a:t>
            </a:r>
            <a:endParaRPr lang="en-GB" dirty="0"/>
          </a:p>
        </p:txBody>
      </p:sp>
      <p:pic>
        <p:nvPicPr>
          <p:cNvPr id="4" name="Picture 2" descr="C:\Users\hildebrandt\Desktop\sine2020-wp9-2017-06-psi\areal-pl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14220" r="36197" b="18682"/>
          <a:stretch/>
        </p:blipFill>
        <p:spPr bwMode="auto">
          <a:xfrm>
            <a:off x="4491422" y="1899470"/>
            <a:ext cx="4329050" cy="46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088" y="1196752"/>
            <a:ext cx="7704534" cy="47525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Calibri"/>
                <a:cs typeface="Franklin Gothic Book"/>
              </a:rPr>
              <a:t>▪ 	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bus</a:t>
            </a:r>
            <a:r>
              <a:rPr lang="de-CH" sz="1800" kern="1000" spc="30" dirty="0" smtClean="0">
                <a:latin typeface="+mn-lt"/>
                <a:cs typeface="Franklin Gothic Book"/>
              </a:rPr>
              <a:t>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stop</a:t>
            </a:r>
            <a:r>
              <a:rPr lang="de-CH" sz="1800" kern="1000" spc="30" dirty="0" smtClean="0">
                <a:latin typeface="+mn-lt"/>
                <a:cs typeface="Franklin Gothic Book"/>
              </a:rPr>
              <a:t> PSI West: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bus</a:t>
            </a:r>
            <a:r>
              <a:rPr lang="de-CH" sz="1800" kern="1000" spc="30" dirty="0" smtClean="0">
                <a:latin typeface="+mn-lt"/>
                <a:cs typeface="Franklin Gothic Book"/>
              </a:rPr>
              <a:t> 376  	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direction</a:t>
            </a:r>
            <a:r>
              <a:rPr lang="de-CH" sz="1800" kern="1000" spc="30" dirty="0" smtClean="0">
                <a:latin typeface="+mn-lt"/>
                <a:cs typeface="Franklin Gothic Book"/>
              </a:rPr>
              <a:t>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Döttingen</a:t>
            </a:r>
            <a:r>
              <a:rPr lang="de-CH" sz="1800" kern="1000" spc="30" dirty="0" smtClean="0">
                <a:latin typeface="+mn-lt"/>
                <a:cs typeface="Franklin Gothic Book"/>
              </a:rPr>
              <a:t> (via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Böttstein</a:t>
            </a:r>
            <a:r>
              <a:rPr lang="de-CH" sz="1800" kern="1000" spc="30" dirty="0" smtClean="0">
                <a:latin typeface="+mn-lt"/>
                <a:cs typeface="Franklin Gothic Book"/>
              </a:rPr>
              <a:t>)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>
                <a:latin typeface="+mn-lt"/>
                <a:cs typeface="Franklin Gothic Book"/>
              </a:rPr>
              <a:t>	</a:t>
            </a:r>
            <a:r>
              <a:rPr lang="de-CH" sz="1800" kern="1000" spc="30" dirty="0" smtClean="0">
                <a:latin typeface="+mn-lt"/>
                <a:cs typeface="Franklin Gothic Book"/>
              </a:rPr>
              <a:t>																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direction</a:t>
            </a:r>
            <a:r>
              <a:rPr lang="de-CH" sz="1800" kern="1000" spc="30" dirty="0" smtClean="0">
                <a:latin typeface="+mn-lt"/>
                <a:cs typeface="Franklin Gothic Book"/>
              </a:rPr>
              <a:t> Brugg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endParaRPr lang="de-CH" sz="1800" kern="1000" spc="30" dirty="0" smtClean="0">
              <a:latin typeface="+mn-lt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>
                <a:latin typeface="+mn-lt"/>
                <a:cs typeface="Franklin Gothic Book"/>
              </a:rPr>
              <a:t>	</a:t>
            </a:r>
            <a:r>
              <a:rPr lang="de-CH" sz="1800" kern="1000" spc="30" dirty="0" smtClean="0">
                <a:latin typeface="+mn-lt"/>
                <a:cs typeface="Franklin Gothic Book"/>
              </a:rPr>
              <a:t>	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to</a:t>
            </a:r>
            <a:r>
              <a:rPr lang="de-CH" sz="1800" kern="1000" spc="30" dirty="0" smtClean="0">
                <a:latin typeface="+mn-lt"/>
                <a:cs typeface="Franklin Gothic Book"/>
              </a:rPr>
              <a:t>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Döttingen</a:t>
            </a:r>
            <a:r>
              <a:rPr lang="de-CH" sz="1800" kern="1000" spc="30" dirty="0" smtClean="0">
                <a:latin typeface="+mn-lt"/>
                <a:cs typeface="Franklin Gothic Book"/>
              </a:rPr>
              <a:t>: 	xx:23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>
                <a:latin typeface="+mn-lt"/>
                <a:cs typeface="Franklin Gothic Book"/>
              </a:rPr>
              <a:t>	</a:t>
            </a:r>
            <a:r>
              <a:rPr lang="de-CH" sz="1800" kern="1000" spc="30" dirty="0" smtClean="0">
                <a:latin typeface="+mn-lt"/>
                <a:cs typeface="Franklin Gothic Book"/>
              </a:rPr>
              <a:t>									xx:53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+mn-lt"/>
                <a:cs typeface="Franklin Gothic Book"/>
              </a:rPr>
              <a:t>					last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bus</a:t>
            </a:r>
            <a:r>
              <a:rPr lang="de-CH" sz="1800" kern="1000" spc="30" dirty="0" smtClean="0">
                <a:latin typeface="+mn-lt"/>
                <a:cs typeface="Franklin Gothic Book"/>
              </a:rPr>
              <a:t> 	20:23</a:t>
            </a:r>
            <a:endParaRPr lang="de-CH" sz="1800" kern="1000" spc="30" dirty="0">
              <a:latin typeface="+mn-lt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+mn-lt"/>
                <a:cs typeface="Franklin Gothic Book"/>
              </a:rPr>
              <a:t>			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+mn-lt"/>
                <a:cs typeface="Franklin Gothic Book"/>
              </a:rPr>
              <a:t>			</a:t>
            </a:r>
            <a:endParaRPr lang="de-CH" sz="1800" kern="1000" spc="30" dirty="0">
              <a:latin typeface="+mn-lt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+mn-lt"/>
                <a:cs typeface="Franklin Gothic Book"/>
              </a:rPr>
              <a:t>		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to</a:t>
            </a:r>
            <a:r>
              <a:rPr lang="de-CH" sz="1800" kern="1000" spc="30" dirty="0" smtClean="0">
                <a:latin typeface="+mn-lt"/>
                <a:cs typeface="Franklin Gothic Book"/>
              </a:rPr>
              <a:t> Brugg: 			xx:04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>
                <a:latin typeface="+mn-lt"/>
                <a:cs typeface="Franklin Gothic Book"/>
              </a:rPr>
              <a:t>	</a:t>
            </a:r>
            <a:r>
              <a:rPr lang="de-CH" sz="1800" kern="1000" spc="30" dirty="0" smtClean="0">
                <a:latin typeface="+mn-lt"/>
                <a:cs typeface="Franklin Gothic Book"/>
              </a:rPr>
              <a:t>									xx:34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+mn-lt"/>
                <a:cs typeface="Franklin Gothic Book"/>
              </a:rPr>
              <a:t>					last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bus</a:t>
            </a:r>
            <a:r>
              <a:rPr lang="de-CH" sz="1800" kern="1000" spc="30" dirty="0" smtClean="0">
                <a:latin typeface="+mn-lt"/>
                <a:cs typeface="Franklin Gothic Book"/>
              </a:rPr>
              <a:t> 	21:04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endParaRPr lang="de-CH" sz="1800" kern="1000" spc="30" dirty="0" smtClean="0">
              <a:latin typeface="+mn-lt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endParaRPr lang="de-CH" sz="1800" kern="1000" spc="30" dirty="0">
              <a:latin typeface="+mn-lt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Calibri"/>
                <a:cs typeface="Franklin Gothic Book"/>
              </a:rPr>
              <a:t>▪	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bus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tickets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are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prepared</a:t>
            </a:r>
            <a:r>
              <a:rPr lang="de-CH" sz="1800" kern="1000" spc="30" dirty="0" smtClean="0">
                <a:latin typeface="Calibri"/>
                <a:cs typeface="Franklin Gothic Book"/>
              </a:rPr>
              <a:t> and 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>
                <a:latin typeface="Calibri"/>
                <a:cs typeface="Franklin Gothic Book"/>
              </a:rPr>
              <a:t>	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available</a:t>
            </a:r>
            <a:endParaRPr lang="de-CH" sz="1800" kern="1000" spc="30" dirty="0">
              <a:latin typeface="+mn-lt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endParaRPr lang="de-CH" sz="1800" kern="1000" spc="30" dirty="0" smtClean="0">
              <a:latin typeface="+mn-lt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endParaRPr lang="de-CH" sz="1800" kern="1000" spc="30" dirty="0" smtClean="0">
              <a:latin typeface="+mn-lt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+mn-lt"/>
                <a:cs typeface="Franklin Gothic Book"/>
              </a:rPr>
              <a:t>		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39525" y="2475813"/>
            <a:ext cx="288032" cy="50405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9839" y="2488823"/>
            <a:ext cx="959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FF0000"/>
                </a:solidFill>
              </a:rPr>
              <a:t>Böttstein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565777">
            <a:off x="4034730" y="4965303"/>
            <a:ext cx="1399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FF0000"/>
                </a:solidFill>
              </a:rPr>
              <a:t>Villigen</a:t>
            </a:r>
            <a:r>
              <a:rPr lang="en-GB" sz="1600" b="1" dirty="0" smtClean="0">
                <a:solidFill>
                  <a:srgbClr val="FF0000"/>
                </a:solidFill>
              </a:rPr>
              <a:t>/</a:t>
            </a:r>
            <a:r>
              <a:rPr lang="en-GB" sz="1600" b="1" dirty="0" err="1">
                <a:solidFill>
                  <a:srgbClr val="FF0000"/>
                </a:solidFill>
              </a:rPr>
              <a:t>B</a:t>
            </a:r>
            <a:r>
              <a:rPr lang="en-GB" sz="1600" b="1" dirty="0" err="1" smtClean="0">
                <a:solidFill>
                  <a:srgbClr val="FF0000"/>
                </a:solidFill>
              </a:rPr>
              <a:t>rugg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01977" y="4882153"/>
            <a:ext cx="73061" cy="67788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022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49"/>
              </p:ext>
            </p:extLst>
          </p:nvPr>
        </p:nvGraphicFramePr>
        <p:xfrm>
          <a:off x="886309" y="1628792"/>
          <a:ext cx="7848870" cy="4892582"/>
        </p:xfrm>
        <a:graphic>
          <a:graphicData uri="http://schemas.openxmlformats.org/drawingml/2006/table">
            <a:tbl>
              <a:tblPr/>
              <a:tblGrid>
                <a:gridCol w="597591"/>
                <a:gridCol w="609163"/>
                <a:gridCol w="4358371"/>
                <a:gridCol w="1329085"/>
                <a:gridCol w="954660"/>
              </a:tblGrid>
              <a:tr h="159647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kern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kern="0">
                          <a:effectLst/>
                          <a:latin typeface="+mn-lt"/>
                        </a:rPr>
                        <a:t>Time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</a:rPr>
                        <a:t>Title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kern="0">
                          <a:effectLst/>
                          <a:latin typeface="+mn-lt"/>
                        </a:rPr>
                        <a:t>Speaker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kern="0">
                          <a:effectLst/>
                          <a:latin typeface="+mn-lt"/>
                        </a:rPr>
                        <a:t>Chair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5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09.00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09.10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Welcome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err="1">
                          <a:effectLst/>
                          <a:latin typeface="+mn-lt"/>
                          <a:ea typeface="Times New Roman"/>
                        </a:rPr>
                        <a:t>Malte</a:t>
                      </a: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 Hildebrandt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Nigel Rhodes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kern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09.10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09.35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SINE2020 project and Detectors WP overview 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Nigel Rhodes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09.35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10.00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Scintacor:  Company overview and neutron/muon interest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Carlo De Stefanis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10.00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10.25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GERS:  Company overview and neutron/muon interest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Times New Roman"/>
                        </a:rPr>
                        <a:t>Jon Voss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10.25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10.50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Coffee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10.50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11.15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Waterjet: </a:t>
                      </a: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Company </a:t>
                      </a: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overview and neutron/muon interest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Times New Roman"/>
                        </a:rPr>
                        <a:t>Stefano Volpe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11.25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11.40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CDT: Company overview and neutron muon interest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Times New Roman"/>
                        </a:rPr>
                        <a:t>Christian Schmidt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11.40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11.50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err="1" smtClean="0">
                          <a:effectLst/>
                          <a:latin typeface="+mn-lt"/>
                          <a:ea typeface="Times New Roman"/>
                        </a:rPr>
                        <a:t>Arktis</a:t>
                      </a: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: </a:t>
                      </a: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Company </a:t>
                      </a: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overview and neutron muon interest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err="1" smtClean="0">
                          <a:effectLst/>
                          <a:latin typeface="+mn-lt"/>
                          <a:ea typeface="Times New Roman"/>
                        </a:rPr>
                        <a:t>Giovana</a:t>
                      </a: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000" b="1" dirty="0" err="1" smtClean="0">
                          <a:effectLst/>
                          <a:latin typeface="+mn-lt"/>
                          <a:ea typeface="Times New Roman"/>
                        </a:rPr>
                        <a:t>Davatz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11.50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12.15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Technology and Innovation Park </a:t>
                      </a:r>
                      <a:r>
                        <a:rPr lang="en-GB" sz="1000" b="1" dirty="0" err="1">
                          <a:effectLst/>
                          <a:latin typeface="+mn-lt"/>
                          <a:ea typeface="Times New Roman"/>
                        </a:rPr>
                        <a:t>Innovaare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Nils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Gebhardt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12.15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12.30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IMT: </a:t>
                      </a: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Company </a:t>
                      </a: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overview and neutron/muon interest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Immo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Knopfel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12.30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12.45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Scintillator detectors  with WLS fibre + PMTs: ISIS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Times New Roman"/>
                        </a:rPr>
                        <a:t>Nigel Rhodes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9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12.45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13.40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Lunch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13.40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13.55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Scintillator detectors with direct readout and PMTs:  FZJ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Ralf Engels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13.55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14.10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3He Microstrip gas chamber with novel 2D readout: ILL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Times New Roman"/>
                        </a:rPr>
                        <a:t>Bruno Guerard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14.10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14.25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Resistive Plate Chambers: </a:t>
                      </a: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LIP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Times New Roman"/>
                        </a:rPr>
                        <a:t>Luis Margato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14.25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14.40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Scintillator </a:t>
                      </a: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detectors </a:t>
                      </a: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with WLS fibre + </a:t>
                      </a:r>
                      <a:r>
                        <a:rPr lang="en-GB" sz="1000" b="1" dirty="0" err="1">
                          <a:effectLst/>
                          <a:latin typeface="+mn-lt"/>
                          <a:ea typeface="Times New Roman"/>
                        </a:rPr>
                        <a:t>SiPMs</a:t>
                      </a: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: PSI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Malte Hildebrandt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14.40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14.55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Detectors for </a:t>
                      </a:r>
                      <a:r>
                        <a:rPr lang="en-GB" sz="1000" b="1" dirty="0" err="1">
                          <a:effectLst/>
                          <a:latin typeface="+mn-lt"/>
                          <a:ea typeface="Times New Roman"/>
                        </a:rPr>
                        <a:t>MuSR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Erik Schooneveld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14.55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15.10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10B </a:t>
                      </a:r>
                      <a:r>
                        <a:rPr lang="en-GB" sz="1000" b="1" dirty="0" err="1">
                          <a:effectLst/>
                          <a:latin typeface="+mn-lt"/>
                          <a:ea typeface="Times New Roman"/>
                        </a:rPr>
                        <a:t>Micromegas</a:t>
                      </a: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 detectors: LLB 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Georgios Tsiledakis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15.10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15.35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Photo and Coffee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15.35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16.25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Discussion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16.25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17.25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Tour of SINQ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smtClean="0">
                          <a:effectLst/>
                          <a:latin typeface="+mn-lt"/>
                          <a:ea typeface="Times New Roman"/>
                        </a:rPr>
                        <a:t>19.00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Dinner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49667" y="690315"/>
            <a:ext cx="5331909" cy="7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" rIns="9144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WP9 Instrumentation: Detectors RTD Meeting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Tuesday 13</a:t>
            </a:r>
            <a:r>
              <a:rPr kumimoji="0" lang="en-GB" altLang="en-US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June 2017 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Venue:</a:t>
            </a:r>
            <a:r>
              <a:rPr kumimoji="0" lang="en-GB" alt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alt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Auditorium, Paul Scherrer Institute, 5232 </a:t>
            </a:r>
            <a:r>
              <a:rPr kumimoji="0" lang="en-GB" altLang="en-US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Villigen</a:t>
            </a:r>
            <a:r>
              <a:rPr kumimoji="0" lang="en-GB" alt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PSI Switzerland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Tuesday 13 June 2017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6" y="230690"/>
            <a:ext cx="1841500" cy="797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684213" y="62910"/>
            <a:ext cx="1295499" cy="7371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6" y="266433"/>
            <a:ext cx="825500" cy="67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93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WiFi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7088" y="1196752"/>
            <a:ext cx="7704534" cy="28803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Calibri"/>
                <a:cs typeface="Franklin Gothic Book"/>
              </a:rPr>
              <a:t>▪ 	SSID: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eduroam</a:t>
            </a:r>
            <a:endParaRPr lang="de-CH" sz="1800" kern="1000" spc="30" dirty="0" smtClean="0">
              <a:latin typeface="Calibri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endParaRPr lang="de-CH" sz="1800" kern="1000" spc="30" dirty="0">
              <a:latin typeface="Calibri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Calibri"/>
                <a:cs typeface="Franklin Gothic Book"/>
              </a:rPr>
              <a:t>▪	SSID: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conf</a:t>
            </a:r>
            <a:r>
              <a:rPr lang="de-CH" sz="1800" kern="1000" spc="30" dirty="0">
                <a:latin typeface="Calibri"/>
                <a:cs typeface="Franklin Gothic Book"/>
              </a:rPr>
              <a:t>	</a:t>
            </a:r>
            <a:r>
              <a:rPr lang="de-CH" sz="1800" kern="1000" spc="30" dirty="0" smtClean="0">
                <a:latin typeface="Calibri"/>
                <a:cs typeface="Franklin Gothic Book"/>
              </a:rPr>
              <a:t>			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userID</a:t>
            </a:r>
            <a:r>
              <a:rPr lang="de-CH" sz="1800" kern="1000" spc="30" dirty="0" smtClean="0">
                <a:latin typeface="Calibri"/>
                <a:cs typeface="Franklin Gothic Book"/>
              </a:rPr>
              <a:t>: </a:t>
            </a:r>
            <a:r>
              <a:rPr lang="de-CH" sz="2000" kern="1000" spc="30" dirty="0" err="1" smtClean="0">
                <a:latin typeface="Calibri"/>
                <a:cs typeface="Franklin Gothic Book"/>
              </a:rPr>
              <a:t>wlan-conf</a:t>
            </a:r>
            <a:endParaRPr lang="de-CH" sz="2000" kern="1000" spc="30" dirty="0" smtClean="0">
              <a:latin typeface="Calibri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>
                <a:latin typeface="Calibri"/>
                <a:cs typeface="Franklin Gothic Book"/>
              </a:rPr>
              <a:t>	</a:t>
            </a:r>
            <a:r>
              <a:rPr lang="de-CH" sz="1800" kern="1000" spc="30" dirty="0" smtClean="0">
                <a:latin typeface="Calibri"/>
                <a:cs typeface="Franklin Gothic Book"/>
              </a:rPr>
              <a:t>									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password</a:t>
            </a:r>
            <a:r>
              <a:rPr lang="de-CH" sz="1800" kern="1000" spc="30" dirty="0" smtClean="0">
                <a:latin typeface="Calibri"/>
                <a:cs typeface="Franklin Gothic Book"/>
              </a:rPr>
              <a:t>: </a:t>
            </a:r>
            <a:r>
              <a:rPr lang="de-CH" sz="2000" kern="1000" spc="30" dirty="0" smtClean="0">
                <a:latin typeface="Calibri"/>
                <a:cs typeface="Franklin Gothic Book"/>
              </a:rPr>
              <a:t>DuqEHj57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endParaRPr lang="de-CH" sz="1800" kern="1000" spc="30" dirty="0" smtClean="0">
              <a:latin typeface="Calibri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Calibri"/>
                <a:cs typeface="Franklin Gothic Book"/>
              </a:rPr>
              <a:t>▪ 	SSID: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guest</a:t>
            </a:r>
            <a:endParaRPr lang="de-CH" sz="1800" kern="1000" spc="30" dirty="0" smtClean="0">
              <a:latin typeface="Calibri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>
                <a:latin typeface="Calibri"/>
                <a:cs typeface="Franklin Gothic Book"/>
              </a:rPr>
              <a:t>	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no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password</a:t>
            </a:r>
            <a:r>
              <a:rPr lang="de-CH" sz="1800" kern="1000" spc="30" dirty="0" smtClean="0">
                <a:latin typeface="Calibri"/>
                <a:cs typeface="Franklin Gothic Book"/>
              </a:rPr>
              <a:t>, but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only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vpn</a:t>
            </a:r>
            <a:r>
              <a:rPr lang="de-CH" sz="1800" kern="1000" spc="30" dirty="0" smtClean="0">
                <a:latin typeface="Calibri"/>
                <a:cs typeface="Franklin Gothic Book"/>
              </a:rPr>
              <a:t> &amp; email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protocols</a:t>
            </a:r>
            <a:r>
              <a:rPr lang="de-CH" sz="1800" kern="1000" spc="30" dirty="0" smtClean="0">
                <a:latin typeface="Calibri"/>
                <a:cs typeface="Franklin Gothic Book"/>
              </a:rPr>
              <a:t> (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imaps</a:t>
            </a:r>
            <a:r>
              <a:rPr lang="de-CH" sz="1800" kern="1000" spc="30" dirty="0" smtClean="0">
                <a:latin typeface="Calibri"/>
                <a:cs typeface="Franklin Gothic Book"/>
              </a:rPr>
              <a:t>,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smtps</a:t>
            </a:r>
            <a:r>
              <a:rPr lang="de-CH" sz="1800" kern="1000" spc="30" dirty="0" smtClean="0">
                <a:latin typeface="Calibri"/>
                <a:cs typeface="Franklin Gothic Book"/>
              </a:rPr>
              <a:t>)</a:t>
            </a:r>
            <a:endParaRPr lang="de-CH" sz="1800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0179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Coffee, Lunch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7088" y="1196752"/>
            <a:ext cx="7704534" cy="28803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err="1" smtClean="0">
                <a:latin typeface="+mn-lt"/>
                <a:cs typeface="Franklin Gothic Book"/>
              </a:rPr>
              <a:t>coffee</a:t>
            </a:r>
            <a:r>
              <a:rPr lang="de-CH" sz="1800" kern="1000" spc="30" dirty="0" smtClean="0">
                <a:latin typeface="+mn-lt"/>
                <a:cs typeface="Franklin Gothic Book"/>
              </a:rPr>
              <a:t>:	outside Auditorium in 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>
                <a:latin typeface="+mn-lt"/>
                <a:cs typeface="Franklin Gothic Book"/>
              </a:rPr>
              <a:t>	</a:t>
            </a:r>
            <a:r>
              <a:rPr lang="de-CH" sz="1800" kern="1000" spc="30" dirty="0" smtClean="0">
                <a:latin typeface="+mn-lt"/>
                <a:cs typeface="Franklin Gothic Book"/>
              </a:rPr>
              <a:t>			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foyer</a:t>
            </a:r>
            <a:r>
              <a:rPr lang="de-CH" sz="1800" kern="1000" spc="30" dirty="0" smtClean="0">
                <a:latin typeface="+mn-lt"/>
                <a:cs typeface="Franklin Gothic Book"/>
              </a:rPr>
              <a:t>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of</a:t>
            </a:r>
            <a:r>
              <a:rPr lang="de-CH" sz="1800" kern="1000" spc="30" dirty="0">
                <a:latin typeface="+mn-lt"/>
                <a:cs typeface="Franklin Gothic Book"/>
              </a:rPr>
              <a:t>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this</a:t>
            </a:r>
            <a:r>
              <a:rPr lang="de-CH" sz="1800" kern="1000" spc="30" dirty="0" smtClean="0">
                <a:latin typeface="+mn-lt"/>
                <a:cs typeface="Franklin Gothic Book"/>
              </a:rPr>
              <a:t>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building</a:t>
            </a:r>
            <a:endParaRPr lang="de-CH" sz="1800" kern="1000" spc="30" dirty="0">
              <a:latin typeface="+mn-lt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endParaRPr lang="de-CH" kern="1000" spc="30" dirty="0" smtClean="0">
              <a:latin typeface="+mn-lt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+mn-lt"/>
                <a:cs typeface="Franklin Gothic Book"/>
              </a:rPr>
              <a:t>lunch: 	PSI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restaurant</a:t>
            </a:r>
            <a:r>
              <a:rPr lang="de-CH" sz="1800" kern="1000" spc="30" dirty="0" smtClean="0">
                <a:latin typeface="+mn-lt"/>
                <a:cs typeface="Franklin Gothic Book"/>
              </a:rPr>
              <a:t> OASE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>
                <a:latin typeface="+mn-lt"/>
                <a:cs typeface="Franklin Gothic Book"/>
              </a:rPr>
              <a:t>	</a:t>
            </a:r>
            <a:r>
              <a:rPr lang="de-CH" sz="1800" kern="1000" spc="30" dirty="0" smtClean="0">
                <a:latin typeface="+mn-lt"/>
                <a:cs typeface="Franklin Gothic Book"/>
              </a:rPr>
              <a:t>			lunch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voucher</a:t>
            </a:r>
            <a:r>
              <a:rPr lang="de-CH" sz="1800" kern="1000" spc="30" dirty="0" smtClean="0">
                <a:latin typeface="+mn-lt"/>
                <a:cs typeface="Franklin Gothic Book"/>
              </a:rPr>
              <a:t> (1 lunch, 1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drink</a:t>
            </a:r>
            <a:r>
              <a:rPr lang="de-CH" sz="1800" kern="1000" spc="30" dirty="0" smtClean="0">
                <a:latin typeface="+mn-lt"/>
                <a:cs typeface="Franklin Gothic Book"/>
              </a:rPr>
              <a:t>)</a:t>
            </a:r>
          </a:p>
        </p:txBody>
      </p:sp>
      <p:pic>
        <p:nvPicPr>
          <p:cNvPr id="1026" name="Picture 2" descr="C:\Users\hildebrandt\Desktop\sine2020-wp9-2017-06-psi\areal-pl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27034" r="18670" b="18682"/>
          <a:stretch/>
        </p:blipFill>
        <p:spPr bwMode="auto">
          <a:xfrm>
            <a:off x="718658" y="2851774"/>
            <a:ext cx="5981955" cy="37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80" y="908050"/>
            <a:ext cx="3657600" cy="244144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4716016" y="3351635"/>
            <a:ext cx="826220" cy="165618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5292080" y="5373216"/>
            <a:ext cx="1512168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8300" y="5754960"/>
            <a:ext cx="324036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kern="1000" spc="30" dirty="0" smtClean="0">
                <a:latin typeface="+mn-lt"/>
                <a:cs typeface="Franklin Gothic Book"/>
              </a:rPr>
              <a:t>remark for Georgios: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kern="1000" spc="30" dirty="0" smtClean="0">
                <a:latin typeface="+mn-lt"/>
                <a:cs typeface="Franklin Gothic Book"/>
              </a:rPr>
              <a:t>OASE is closed on Wed evening</a:t>
            </a:r>
          </a:p>
        </p:txBody>
      </p:sp>
    </p:spTree>
    <p:extLst>
      <p:ext uri="{BB962C8B-B14F-4D97-AF65-F5344CB8AC3E}">
        <p14:creationId xmlns:p14="http://schemas.microsoft.com/office/powerpoint/2010/main" val="163596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Dinner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7088" y="1196752"/>
            <a:ext cx="7704534" cy="28803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err="1" smtClean="0">
                <a:latin typeface="+mn-lt"/>
                <a:cs typeface="Franklin Gothic Book"/>
              </a:rPr>
              <a:t>dinner</a:t>
            </a:r>
            <a:r>
              <a:rPr lang="de-CH" sz="1800" kern="1000" spc="30" dirty="0" smtClean="0">
                <a:latin typeface="+mn-lt"/>
                <a:cs typeface="Franklin Gothic Book"/>
              </a:rPr>
              <a:t>: 	19:00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Burestübli</a:t>
            </a:r>
            <a:r>
              <a:rPr lang="de-CH" sz="1800" kern="1000" spc="30" dirty="0" smtClean="0">
                <a:latin typeface="+mn-lt"/>
                <a:cs typeface="Franklin Gothic Book"/>
              </a:rPr>
              <a:t> in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Böttstein</a:t>
            </a:r>
            <a:endParaRPr lang="de-CH" sz="1800" kern="1000" spc="30" dirty="0">
              <a:latin typeface="+mn-lt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endParaRPr lang="de-CH" sz="1800" kern="1000" spc="30" dirty="0" smtClean="0">
              <a:latin typeface="+mn-lt"/>
              <a:cs typeface="Franklin Gothic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770250"/>
            <a:ext cx="5977284" cy="4493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67" y="3068960"/>
            <a:ext cx="3515883" cy="263691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2987514" y="2636912"/>
            <a:ext cx="2316753" cy="165618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203848" y="1421624"/>
            <a:ext cx="3024336" cy="50405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228184" y="1239360"/>
            <a:ext cx="2664867" cy="3645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kern="1000" spc="30" dirty="0" smtClean="0">
                <a:latin typeface="+mn-lt"/>
                <a:cs typeface="Franklin Gothic Book"/>
              </a:rPr>
              <a:t>bus stop "</a:t>
            </a:r>
            <a:r>
              <a:rPr lang="en-GB" sz="1800" kern="1000" spc="30" dirty="0" err="1" smtClean="0">
                <a:latin typeface="+mn-lt"/>
                <a:cs typeface="Franklin Gothic Book"/>
              </a:rPr>
              <a:t>Böttstein</a:t>
            </a:r>
            <a:r>
              <a:rPr lang="en-GB" sz="1800" kern="1000" spc="30" dirty="0" smtClean="0">
                <a:latin typeface="+mn-lt"/>
                <a:cs typeface="Franklin Gothic Book"/>
              </a:rPr>
              <a:t>, Birch"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483929" y="5734155"/>
            <a:ext cx="1008112" cy="74423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572000" y="6331628"/>
            <a:ext cx="2664867" cy="3645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kern="1000" spc="30" dirty="0" smtClean="0">
                <a:latin typeface="+mn-lt"/>
                <a:cs typeface="Franklin Gothic Book"/>
              </a:rPr>
              <a:t>bus stop "</a:t>
            </a:r>
            <a:r>
              <a:rPr lang="en-GB" sz="1800" kern="1000" spc="30" dirty="0" err="1" smtClean="0">
                <a:latin typeface="+mn-lt"/>
                <a:cs typeface="Franklin Gothic Book"/>
              </a:rPr>
              <a:t>Böttstein</a:t>
            </a:r>
            <a:r>
              <a:rPr lang="en-GB" sz="1800" kern="1000" spc="30" dirty="0" smtClean="0">
                <a:latin typeface="+mn-lt"/>
                <a:cs typeface="Franklin Gothic Book"/>
              </a:rPr>
              <a:t>, </a:t>
            </a:r>
            <a:r>
              <a:rPr lang="en-GB" sz="1800" kern="1000" spc="30" dirty="0" err="1" smtClean="0">
                <a:latin typeface="+mn-lt"/>
                <a:cs typeface="Franklin Gothic Book"/>
              </a:rPr>
              <a:t>Schloss</a:t>
            </a:r>
            <a:r>
              <a:rPr lang="en-GB" sz="1800" kern="1000" spc="30" dirty="0" smtClean="0">
                <a:latin typeface="+mn-lt"/>
                <a:cs typeface="Franklin Gothic Book"/>
              </a:rPr>
              <a:t>"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167187" y="2343265"/>
            <a:ext cx="4141117" cy="36565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80312" y="2526656"/>
            <a:ext cx="1292602" cy="3645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kern="1000" spc="30" dirty="0" smtClean="0">
                <a:latin typeface="+mn-lt"/>
                <a:cs typeface="Franklin Gothic Book"/>
              </a:rPr>
              <a:t>car parking</a:t>
            </a:r>
          </a:p>
        </p:txBody>
      </p:sp>
    </p:spTree>
    <p:extLst>
      <p:ext uri="{BB962C8B-B14F-4D97-AF65-F5344CB8AC3E}">
        <p14:creationId xmlns:p14="http://schemas.microsoft.com/office/powerpoint/2010/main" val="3028506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7088" y="1196752"/>
            <a:ext cx="7704534" cy="28803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Calibri"/>
                <a:cs typeface="Franklin Gothic Book"/>
              </a:rPr>
              <a:t>▪ 	</a:t>
            </a:r>
            <a:r>
              <a:rPr lang="de-CH" sz="1800" kern="1000" spc="30" dirty="0" err="1">
                <a:latin typeface="Calibri"/>
                <a:cs typeface="Franklin Gothic Book"/>
              </a:rPr>
              <a:t>A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ny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questions</a:t>
            </a:r>
            <a:r>
              <a:rPr lang="de-CH" sz="1800" kern="1000" spc="30" dirty="0" smtClean="0">
                <a:latin typeface="Calibri"/>
                <a:cs typeface="Franklin Gothic Book"/>
              </a:rPr>
              <a:t>? 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endParaRPr lang="de-CH" sz="1800" kern="1000" spc="30" dirty="0">
              <a:latin typeface="Calibri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de-CH" sz="1800" kern="1000" spc="30" dirty="0" smtClean="0">
                <a:latin typeface="Calibri"/>
                <a:cs typeface="Franklin Gothic Book"/>
              </a:rPr>
              <a:t>▪	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Any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issues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which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need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to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be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solved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right</a:t>
            </a:r>
            <a:r>
              <a:rPr lang="de-CH" sz="1800" kern="1000" spc="30" dirty="0" smtClean="0">
                <a:latin typeface="Calibri"/>
                <a:cs typeface="Franklin Gothic Book"/>
              </a:rPr>
              <a:t> </a:t>
            </a:r>
            <a:r>
              <a:rPr lang="de-CH" sz="1800" kern="1000" spc="30" dirty="0" err="1" smtClean="0">
                <a:latin typeface="Calibri"/>
                <a:cs typeface="Franklin Gothic Book"/>
              </a:rPr>
              <a:t>now</a:t>
            </a:r>
            <a:r>
              <a:rPr lang="de-CH" sz="1800" kern="1000" spc="30" dirty="0" smtClean="0">
                <a:latin typeface="Calibri"/>
                <a:cs typeface="Franklin Gothic Book"/>
              </a:rPr>
              <a:t>?</a:t>
            </a:r>
            <a:endParaRPr lang="de-CH" sz="1800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62387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941249"/>
              </p:ext>
            </p:extLst>
          </p:nvPr>
        </p:nvGraphicFramePr>
        <p:xfrm>
          <a:off x="886309" y="1628792"/>
          <a:ext cx="7848870" cy="4892582"/>
        </p:xfrm>
        <a:graphic>
          <a:graphicData uri="http://schemas.openxmlformats.org/drawingml/2006/table">
            <a:tbl>
              <a:tblPr/>
              <a:tblGrid>
                <a:gridCol w="597591"/>
                <a:gridCol w="609163"/>
                <a:gridCol w="4358371"/>
                <a:gridCol w="1329085"/>
                <a:gridCol w="954660"/>
              </a:tblGrid>
              <a:tr h="159647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kern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kern="0">
                          <a:effectLst/>
                          <a:latin typeface="+mn-lt"/>
                        </a:rPr>
                        <a:t>Time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</a:rPr>
                        <a:t>Title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kern="0">
                          <a:effectLst/>
                          <a:latin typeface="+mn-lt"/>
                        </a:rPr>
                        <a:t>Speaker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kern="0">
                          <a:effectLst/>
                          <a:latin typeface="+mn-lt"/>
                        </a:rPr>
                        <a:t>Chair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5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09.00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09.10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Welcome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err="1">
                          <a:effectLst/>
                          <a:latin typeface="+mn-lt"/>
                          <a:ea typeface="Times New Roman"/>
                        </a:rPr>
                        <a:t>Malte</a:t>
                      </a: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 Hildebrandt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Nigel Rhodes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kern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09.10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09.35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SINE2020 project and Detectors WP overview 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Nigel Rhodes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09.35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10.00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Scintacor:  Company overview and neutron/muon interest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Carlo De Stefanis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10.00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10.25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GERS:  Company overview and neutron/muon interest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Times New Roman"/>
                        </a:rPr>
                        <a:t>Jon Voss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10.25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10.50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Coffee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10.50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11.15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Waterjet: </a:t>
                      </a: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Company </a:t>
                      </a: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overview and neutron/muon interest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Times New Roman"/>
                        </a:rPr>
                        <a:t>Stefano Volpe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11.25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11.40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CDT: Company overview and neutron muon interest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Times New Roman"/>
                        </a:rPr>
                        <a:t>Christian Schmidt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11.40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11.50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err="1" smtClean="0">
                          <a:effectLst/>
                          <a:latin typeface="+mn-lt"/>
                          <a:ea typeface="Times New Roman"/>
                        </a:rPr>
                        <a:t>Arktis</a:t>
                      </a: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: </a:t>
                      </a: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Company </a:t>
                      </a: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overview and neutron muon interest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err="1" smtClean="0">
                          <a:effectLst/>
                          <a:latin typeface="+mn-lt"/>
                          <a:ea typeface="Times New Roman"/>
                        </a:rPr>
                        <a:t>Giovana</a:t>
                      </a: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000" b="1" dirty="0" err="1" smtClean="0">
                          <a:effectLst/>
                          <a:latin typeface="+mn-lt"/>
                          <a:ea typeface="Times New Roman"/>
                        </a:rPr>
                        <a:t>Davatz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11.50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12.15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Technology and Innovation Park </a:t>
                      </a:r>
                      <a:r>
                        <a:rPr lang="en-GB" sz="1000" b="1" dirty="0" err="1">
                          <a:effectLst/>
                          <a:latin typeface="+mn-lt"/>
                          <a:ea typeface="Times New Roman"/>
                        </a:rPr>
                        <a:t>Innovaare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Nils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Gebhardt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12.15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12.30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IMT: </a:t>
                      </a: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Company </a:t>
                      </a: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overview and neutron/muon interest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Immo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Knopfel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12.30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12.45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Scintillator detectors  with WLS fibre + PMTs: ISIS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Times New Roman"/>
                        </a:rPr>
                        <a:t>Nigel Rhodes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9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12.45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13.40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Lunch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13.40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13.55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Scintillator detectors with direct readout and PMTs:  FZJ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Ralf Engels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13.55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14.10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3He Microstrip gas chamber with novel 2D readout: ILL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Times New Roman"/>
                        </a:rPr>
                        <a:t>Bruno Guerard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14.10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14.25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Resistive Plate Chambers: </a:t>
                      </a: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LIP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Times New Roman"/>
                        </a:rPr>
                        <a:t>Luis Margato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14.25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14.40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Scintillator </a:t>
                      </a: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detectors </a:t>
                      </a: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with WLS fibre + </a:t>
                      </a:r>
                      <a:r>
                        <a:rPr lang="en-GB" sz="1000" b="1" dirty="0" err="1">
                          <a:effectLst/>
                          <a:latin typeface="+mn-lt"/>
                          <a:ea typeface="Times New Roman"/>
                        </a:rPr>
                        <a:t>SiPMs</a:t>
                      </a: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: PSI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Malte Hildebrandt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14.40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14.55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Detectors for </a:t>
                      </a:r>
                      <a:r>
                        <a:rPr lang="en-GB" sz="1000" b="1" dirty="0" err="1">
                          <a:effectLst/>
                          <a:latin typeface="+mn-lt"/>
                          <a:ea typeface="Times New Roman"/>
                        </a:rPr>
                        <a:t>MuSR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Erik Schooneveld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14.55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15.10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10B </a:t>
                      </a:r>
                      <a:r>
                        <a:rPr lang="en-GB" sz="1000" b="1" dirty="0" err="1">
                          <a:effectLst/>
                          <a:latin typeface="+mn-lt"/>
                          <a:ea typeface="Times New Roman"/>
                        </a:rPr>
                        <a:t>Micromegas</a:t>
                      </a: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 detectors: LLB 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Georgios Tsiledakis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15.10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15.35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Photo and Coffee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/>
                        </a:rPr>
                        <a:t>15.35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16.25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Discussion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16.25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17.25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Tour of SINQ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4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smtClean="0">
                          <a:effectLst/>
                          <a:latin typeface="+mn-lt"/>
                          <a:ea typeface="Times New Roman"/>
                        </a:rPr>
                        <a:t>19.00</a:t>
                      </a:r>
                      <a:endParaRPr lang="en-GB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Dinner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60" marR="33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49667" y="690315"/>
            <a:ext cx="5331909" cy="7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" rIns="9144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WP9 Instrumentation: Detectors RTD Meeting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Tuesday 13</a:t>
            </a:r>
            <a:r>
              <a:rPr kumimoji="0" lang="en-GB" altLang="en-US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June 2017 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Venue:</a:t>
            </a:r>
            <a:r>
              <a:rPr kumimoji="0" lang="en-GB" alt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alt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Auditorium, Paul Scherrer Institute, 5232 </a:t>
            </a:r>
            <a:r>
              <a:rPr kumimoji="0" lang="en-GB" altLang="en-US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Villigen</a:t>
            </a:r>
            <a:r>
              <a:rPr kumimoji="0" lang="en-GB" alt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PSI Switzerland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Tuesday 13 June 2017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6" y="230690"/>
            <a:ext cx="1841500" cy="797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684213" y="62910"/>
            <a:ext cx="1295499" cy="7371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6" y="266433"/>
            <a:ext cx="825500" cy="6718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869032" y="2196476"/>
            <a:ext cx="7880685" cy="169220"/>
          </a:xfrm>
          <a:prstGeom prst="rect">
            <a:avLst/>
          </a:prstGeom>
          <a:noFill/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87901" y="2273379"/>
            <a:ext cx="64807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08218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e2020_Sep16_Alexey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sine2020_Sep16_Alexey</Template>
  <TotalTime>0</TotalTime>
  <Words>559</Words>
  <Application>Microsoft Office PowerPoint</Application>
  <PresentationFormat>On-screen Show (4:3)</PresentationFormat>
  <Paragraphs>297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sine2020_Sep16_Alexey</vt:lpstr>
      <vt:lpstr>SINE2020 WP9 Meeting and Industry day</vt:lpstr>
      <vt:lpstr>Parking</vt:lpstr>
      <vt:lpstr>Bus Connection to Böttstein or Brugg</vt:lpstr>
      <vt:lpstr>PowerPoint Presentation</vt:lpstr>
      <vt:lpstr>WiFi</vt:lpstr>
      <vt:lpstr>Coffee, Lunch</vt:lpstr>
      <vt:lpstr>Dinner</vt:lpstr>
      <vt:lpstr>Questions</vt:lpstr>
      <vt:lpstr>PowerPoint Presentation</vt:lpstr>
    </vt:vector>
  </TitlesOfParts>
  <Company>PSI - Paul Scherrer Institut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pixelated neutron detector based on ZnS:6LiF scintillator readout with WLS fibers and SiPMs</dc:title>
  <dc:creator>Stoykov Alexey</dc:creator>
  <cp:lastModifiedBy>Hildebrandt Malte</cp:lastModifiedBy>
  <cp:revision>186</cp:revision>
  <cp:lastPrinted>2017-06-12T07:01:03Z</cp:lastPrinted>
  <dcterms:created xsi:type="dcterms:W3CDTF">2016-08-24T13:40:15Z</dcterms:created>
  <dcterms:modified xsi:type="dcterms:W3CDTF">2017-06-13T05:31:14Z</dcterms:modified>
</cp:coreProperties>
</file>