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22" r:id="rId3"/>
    <p:sldId id="262" r:id="rId4"/>
    <p:sldId id="325" r:id="rId5"/>
    <p:sldId id="278" r:id="rId6"/>
    <p:sldId id="324" r:id="rId7"/>
    <p:sldId id="336" r:id="rId8"/>
    <p:sldId id="351" r:id="rId9"/>
    <p:sldId id="337" r:id="rId10"/>
    <p:sldId id="347" r:id="rId11"/>
    <p:sldId id="353" r:id="rId12"/>
    <p:sldId id="355" r:id="rId13"/>
    <p:sldId id="354" r:id="rId14"/>
    <p:sldId id="348" r:id="rId15"/>
    <p:sldId id="341" r:id="rId16"/>
    <p:sldId id="343" r:id="rId17"/>
    <p:sldId id="349" r:id="rId18"/>
    <p:sldId id="342" r:id="rId19"/>
    <p:sldId id="35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9">
          <p15:clr>
            <a:srgbClr val="A4A3A4"/>
          </p15:clr>
        </p15:guide>
        <p15:guide id="2" pos="530">
          <p15:clr>
            <a:srgbClr val="A4A3A4"/>
          </p15:clr>
        </p15:guide>
        <p15:guide id="3" pos="55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 De Stefanis" initials="CDS" lastIdx="1" clrIdx="0">
    <p:extLst>
      <p:ext uri="{19B8F6BF-5375-455C-9EA6-DF929625EA0E}">
        <p15:presenceInfo xmlns:p15="http://schemas.microsoft.com/office/powerpoint/2012/main" userId="S-1-5-21-2200642701-3153486832-2378547785-4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52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4434" autoAdjust="0"/>
  </p:normalViewPr>
  <p:slideViewPr>
    <p:cSldViewPr>
      <p:cViewPr varScale="1">
        <p:scale>
          <a:sx n="70" d="100"/>
          <a:sy n="70" d="100"/>
        </p:scale>
        <p:origin x="1500" y="48"/>
      </p:cViewPr>
      <p:guideLst>
        <p:guide orient="horz" pos="629"/>
        <p:guide pos="530"/>
        <p:guide pos="5539"/>
      </p:guideLst>
    </p:cSldViewPr>
  </p:slideViewPr>
  <p:notesTextViewPr>
    <p:cViewPr>
      <p:scale>
        <a:sx n="1" d="1"/>
        <a:sy n="1" d="1"/>
      </p:scale>
      <p:origin x="0" y="0"/>
    </p:cViewPr>
  </p:notesText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984776E-CF71-4604-AA36-B5ECB39269CA}" type="datetimeFigureOut">
              <a:rPr lang="en-GB" smtClean="0"/>
              <a:t>12/06/2017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B86C953-AF33-4E27-9A80-AD109FCD9821}" type="slidenum">
              <a:rPr lang="en-GB" smtClean="0"/>
              <a:t>‹#›</a:t>
            </a:fld>
            <a:endParaRPr lang="en-GB" dirty="0"/>
          </a:p>
        </p:txBody>
      </p:sp>
    </p:spTree>
    <p:extLst>
      <p:ext uri="{BB962C8B-B14F-4D97-AF65-F5344CB8AC3E}">
        <p14:creationId xmlns:p14="http://schemas.microsoft.com/office/powerpoint/2010/main" val="413875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a:t>
            </a:fld>
            <a:endParaRPr lang="en-GB" dirty="0"/>
          </a:p>
        </p:txBody>
      </p:sp>
    </p:spTree>
    <p:extLst>
      <p:ext uri="{BB962C8B-B14F-4D97-AF65-F5344CB8AC3E}">
        <p14:creationId xmlns:p14="http://schemas.microsoft.com/office/powerpoint/2010/main" val="211670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10</a:t>
            </a:fld>
            <a:endParaRPr lang="en-GB" dirty="0"/>
          </a:p>
        </p:txBody>
      </p:sp>
    </p:spTree>
    <p:extLst>
      <p:ext uri="{BB962C8B-B14F-4D97-AF65-F5344CB8AC3E}">
        <p14:creationId xmlns:p14="http://schemas.microsoft.com/office/powerpoint/2010/main" val="54256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a:p>
            <a:endParaRPr lang="en-GB" dirty="0" smtClean="0"/>
          </a:p>
          <a:p>
            <a:pPr marL="285750" indent="-285750">
              <a:buBlip>
                <a:blip r:embed="rId3"/>
              </a:buBlip>
            </a:pPr>
            <a:r>
              <a:rPr lang="en-US" dirty="0" smtClean="0">
                <a:solidFill>
                  <a:srgbClr val="007A8A"/>
                </a:solidFill>
              </a:rPr>
              <a:t>Faxitron sister company base in Tucson Arizona</a:t>
            </a:r>
          </a:p>
          <a:p>
            <a:pPr marL="285750" indent="-285750">
              <a:buBlip>
                <a:blip r:embed="rId3"/>
              </a:buBlip>
            </a:pPr>
            <a:endParaRPr lang="en-US" dirty="0">
              <a:solidFill>
                <a:srgbClr val="007A8A"/>
              </a:solidFill>
            </a:endParaRPr>
          </a:p>
          <a:p>
            <a:pPr marL="285750" indent="-285750">
              <a:buBlip>
                <a:blip r:embed="rId3"/>
              </a:buBlip>
            </a:pPr>
            <a:r>
              <a:rPr lang="en-US" dirty="0" smtClean="0">
                <a:solidFill>
                  <a:srgbClr val="007A8A"/>
                </a:solidFill>
              </a:rPr>
              <a:t>1967 Joseph Henderson invented cabinet x-ray</a:t>
            </a:r>
          </a:p>
          <a:p>
            <a:endParaRPr lang="en-US" dirty="0">
              <a:solidFill>
                <a:srgbClr val="007A8A"/>
              </a:solidFill>
            </a:endParaRPr>
          </a:p>
          <a:p>
            <a:pPr marL="285750" indent="-285750">
              <a:buBlip>
                <a:blip r:embed="rId3"/>
              </a:buBlip>
            </a:pPr>
            <a:r>
              <a:rPr lang="en-US" dirty="0">
                <a:solidFill>
                  <a:srgbClr val="007A8A"/>
                </a:solidFill>
              </a:rPr>
              <a:t>Specialists in breast cancer and Specimen Radiography</a:t>
            </a:r>
          </a:p>
          <a:p>
            <a:endParaRPr lang="en-US" dirty="0">
              <a:solidFill>
                <a:srgbClr val="007A8A"/>
              </a:solidFill>
            </a:endParaRPr>
          </a:p>
          <a:p>
            <a:pPr marL="285750" indent="-285750">
              <a:buBlip>
                <a:blip r:embed="rId3"/>
              </a:buBlip>
            </a:pPr>
            <a:r>
              <a:rPr lang="en-US" dirty="0" smtClean="0">
                <a:solidFill>
                  <a:srgbClr val="007A8A"/>
                </a:solidFill>
              </a:rPr>
              <a:t>Why I talk about them? That’s where detector expertise comes into play and they have a strong experience in both detector development and systems integration</a:t>
            </a:r>
          </a:p>
          <a:p>
            <a:pPr marL="285750" indent="-285750">
              <a:buBlip>
                <a:blip r:embed="rId3"/>
              </a:buBlip>
            </a:pPr>
            <a:endParaRPr lang="en-US" dirty="0">
              <a:solidFill>
                <a:srgbClr val="007A8A"/>
              </a:solidFill>
            </a:endParaRPr>
          </a:p>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11</a:t>
            </a:fld>
            <a:endParaRPr lang="en-GB" dirty="0"/>
          </a:p>
        </p:txBody>
      </p:sp>
    </p:spTree>
    <p:extLst>
      <p:ext uri="{BB962C8B-B14F-4D97-AF65-F5344CB8AC3E}">
        <p14:creationId xmlns:p14="http://schemas.microsoft.com/office/powerpoint/2010/main" val="114230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12</a:t>
            </a:fld>
            <a:endParaRPr lang="en-GB" dirty="0"/>
          </a:p>
        </p:txBody>
      </p:sp>
    </p:spTree>
    <p:extLst>
      <p:ext uri="{BB962C8B-B14F-4D97-AF65-F5344CB8AC3E}">
        <p14:creationId xmlns:p14="http://schemas.microsoft.com/office/powerpoint/2010/main" val="352052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13</a:t>
            </a:fld>
            <a:endParaRPr lang="en-GB" dirty="0"/>
          </a:p>
        </p:txBody>
      </p:sp>
    </p:spTree>
    <p:extLst>
      <p:ext uri="{BB962C8B-B14F-4D97-AF65-F5344CB8AC3E}">
        <p14:creationId xmlns:p14="http://schemas.microsoft.com/office/powerpoint/2010/main" val="358926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14</a:t>
            </a:fld>
            <a:endParaRPr lang="en-GB" dirty="0"/>
          </a:p>
        </p:txBody>
      </p:sp>
    </p:spTree>
    <p:extLst>
      <p:ext uri="{BB962C8B-B14F-4D97-AF65-F5344CB8AC3E}">
        <p14:creationId xmlns:p14="http://schemas.microsoft.com/office/powerpoint/2010/main" val="3597746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received significant investment (new R&amp;D an engineering resources, state of the heart facility) and ownership is looking for new opportunities, so pls. call us an keep us in mind</a:t>
            </a:r>
          </a:p>
          <a:p>
            <a:endParaRPr lang="en-GB" dirty="0"/>
          </a:p>
          <a:p>
            <a:r>
              <a:rPr lang="en-GB" dirty="0" smtClean="0"/>
              <a:t>I hope you got the feeling that we are a very strong, dynamic, entrepreneurial and well funded, so we could be a good partner for you to develop new ideas.</a:t>
            </a:r>
          </a:p>
          <a:p>
            <a:endParaRPr lang="en-GB" dirty="0" smtClean="0"/>
          </a:p>
          <a:p>
            <a:r>
              <a:rPr lang="en-GB" dirty="0" smtClean="0"/>
              <a:t>Coating glass: incremental innovation based on specific customer needs.</a:t>
            </a:r>
            <a:endParaRPr lang="en-GB" dirty="0"/>
          </a:p>
          <a:p>
            <a:endParaRPr lang="en-GB" dirty="0"/>
          </a:p>
          <a:p>
            <a:r>
              <a:rPr lang="en-GB" dirty="0" smtClean="0"/>
              <a:t>Detector development would have to compete with other investment choices.</a:t>
            </a:r>
          </a:p>
          <a:p>
            <a:endParaRPr lang="en-GB" dirty="0"/>
          </a:p>
          <a:p>
            <a:r>
              <a:rPr lang="en-GB" dirty="0" smtClean="0"/>
              <a:t>My question to you and also what I have been asking myself is  how to make the business case stronger</a:t>
            </a:r>
          </a:p>
          <a:p>
            <a:endParaRPr lang="en-GB" dirty="0"/>
          </a:p>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15</a:t>
            </a:fld>
            <a:endParaRPr lang="en-GB" dirty="0"/>
          </a:p>
        </p:txBody>
      </p:sp>
    </p:spTree>
    <p:extLst>
      <p:ext uri="{BB962C8B-B14F-4D97-AF65-F5344CB8AC3E}">
        <p14:creationId xmlns:p14="http://schemas.microsoft.com/office/powerpoint/2010/main" val="6258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Difficult to advocate involvement in a market that is relatively small and not seemingly growing</a:t>
            </a:r>
          </a:p>
          <a:p>
            <a:endParaRPr lang="en-GB" dirty="0"/>
          </a:p>
          <a:p>
            <a:r>
              <a:rPr lang="en-GB" dirty="0" smtClean="0"/>
              <a:t>When I look at this chart I think:</a:t>
            </a:r>
          </a:p>
          <a:p>
            <a:endParaRPr lang="en-GB" dirty="0"/>
          </a:p>
          <a:p>
            <a:r>
              <a:rPr lang="en-GB" dirty="0" smtClean="0"/>
              <a:t>-How can we build critical mass and create growth opportunities for both, industry and science</a:t>
            </a:r>
          </a:p>
          <a:p>
            <a:endParaRPr lang="en-GB" dirty="0"/>
          </a:p>
          <a:p>
            <a:r>
              <a:rPr lang="en-GB" dirty="0" smtClean="0"/>
              <a:t>-How </a:t>
            </a:r>
            <a:r>
              <a:rPr lang="en-GB" dirty="0"/>
              <a:t>can </a:t>
            </a:r>
            <a:r>
              <a:rPr lang="en-GB" dirty="0" smtClean="0"/>
              <a:t>we </a:t>
            </a:r>
            <a:r>
              <a:rPr lang="en-GB" dirty="0"/>
              <a:t>make neutron scattering more </a:t>
            </a:r>
            <a:r>
              <a:rPr lang="en-GB" dirty="0" smtClean="0"/>
              <a:t>investible achieve a larger impact from the science produced within the neutron community.</a:t>
            </a:r>
          </a:p>
          <a:p>
            <a:endParaRPr lang="en-GB" dirty="0"/>
          </a:p>
          <a:p>
            <a:endParaRPr lang="en-GB"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16</a:t>
            </a:fld>
            <a:endParaRPr lang="en-GB" dirty="0"/>
          </a:p>
        </p:txBody>
      </p:sp>
    </p:spTree>
    <p:extLst>
      <p:ext uri="{BB962C8B-B14F-4D97-AF65-F5344CB8AC3E}">
        <p14:creationId xmlns:p14="http://schemas.microsoft.com/office/powerpoint/2010/main" val="193111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17</a:t>
            </a:fld>
            <a:endParaRPr lang="en-GB" dirty="0"/>
          </a:p>
        </p:txBody>
      </p:sp>
    </p:spTree>
    <p:extLst>
      <p:ext uri="{BB962C8B-B14F-4D97-AF65-F5344CB8AC3E}">
        <p14:creationId xmlns:p14="http://schemas.microsoft.com/office/powerpoint/2010/main" val="121649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will be a bit blunt and practical bring my own experience without attempting to give you a lecture in something which is not my subject.</a:t>
            </a:r>
          </a:p>
          <a:p>
            <a:endParaRPr lang="en-GB" dirty="0"/>
          </a:p>
          <a:p>
            <a:r>
              <a:rPr lang="en-GB" dirty="0" smtClean="0"/>
              <a:t>Tell us on the first contact about the potential of the opportunity. Usually we ask questions to find out and it is in your interest to give us visibility.</a:t>
            </a:r>
          </a:p>
          <a:p>
            <a:endParaRPr lang="en-GB" dirty="0"/>
          </a:p>
          <a:p>
            <a:r>
              <a:rPr lang="en-GB" dirty="0" smtClean="0"/>
              <a:t>Applications. We are always looking for this but if you help us.. We are in a niche and therefore it is really essential to exploit all possible market opportunities</a:t>
            </a:r>
          </a:p>
          <a:p>
            <a:endParaRPr lang="en-GB" dirty="0"/>
          </a:p>
          <a:p>
            <a:r>
              <a:rPr lang="en-GB" dirty="0" smtClean="0"/>
              <a:t>Let’s work together to encourage component-level standardization and design for manufacturing</a:t>
            </a:r>
          </a:p>
          <a:p>
            <a:endParaRPr lang="en-GB" dirty="0"/>
          </a:p>
          <a:p>
            <a:r>
              <a:rPr lang="en-GB" dirty="0" smtClean="0"/>
              <a:t>Let us do what we do best. Guys cutting up their scintillator sheets, or the glass might bring short term advantages. I know your budgets are tight, but when you cut the screens yourself you hurt the product and you do not save much money, fi this is something we can do efficiently.</a:t>
            </a:r>
          </a:p>
          <a:p>
            <a:endParaRPr lang="en-GB" dirty="0"/>
          </a:p>
          <a:p>
            <a:r>
              <a:rPr lang="en-GB" dirty="0" smtClean="0"/>
              <a:t>You can let us know directly or I know that in some cases you need to talk to your technology transfer office. We are open to discuss licences but pls. keep in mind that if good ideas remain in the pile of paper sitting on a desk they do not make an impact. Assess whether publishing or protecting is the best route, but if not please consider dissemination a s means to achieving impact.</a:t>
            </a:r>
          </a:p>
          <a:p>
            <a:endParaRPr lang="en-GB" dirty="0"/>
          </a:p>
          <a:p>
            <a:r>
              <a:rPr lang="en-GB" dirty="0" smtClean="0"/>
              <a:t>Mutual benefit for scientific community</a:t>
            </a:r>
          </a:p>
          <a:p>
            <a:endParaRPr lang="en-GB" dirty="0" smtClean="0"/>
          </a:p>
          <a:p>
            <a:endParaRPr lang="en-GB" dirty="0"/>
          </a:p>
          <a:p>
            <a:endParaRPr lang="en-GB" dirty="0" smtClean="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18</a:t>
            </a:fld>
            <a:endParaRPr lang="en-GB" dirty="0"/>
          </a:p>
        </p:txBody>
      </p:sp>
    </p:spTree>
    <p:extLst>
      <p:ext uri="{BB962C8B-B14F-4D97-AF65-F5344CB8AC3E}">
        <p14:creationId xmlns:p14="http://schemas.microsoft.com/office/powerpoint/2010/main" val="181021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course  come and talk to us, we are really keen on engaging with the scientific community and in particular with the neutron community and AST / Scintacor track record demonstrate our commitment to the cause.</a:t>
            </a:r>
          </a:p>
          <a:p>
            <a:endParaRPr lang="en-GB" dirty="0" smtClean="0"/>
          </a:p>
          <a:p>
            <a:r>
              <a:rPr lang="en-GB" dirty="0" smtClean="0"/>
              <a:t>We are at the beginning of a journey and the fact that we have been invited to the content is a great start and we are really keen on working together to innovate.</a:t>
            </a:r>
          </a:p>
          <a:p>
            <a:endParaRPr lang="en-GB" dirty="0"/>
          </a:p>
          <a:p>
            <a:r>
              <a:rPr lang="en-GB" dirty="0" smtClean="0"/>
              <a:t>Let’s try to make the most form the high energy physics lesson and CERN, which despite being 10 times in size they still put a great emphasis in technology transfer and achieving impact beyond the boundaries of science</a:t>
            </a:r>
          </a:p>
          <a:p>
            <a:endParaRPr lang="en-GB" dirty="0" smtClean="0"/>
          </a:p>
          <a:p>
            <a:r>
              <a:rPr lang="en-GB" dirty="0" smtClean="0"/>
              <a:t>I have done my reading. It strikes me despite being 10 time larger community they still invest and the emphasis they put. Lesson from CERN </a:t>
            </a:r>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19</a:t>
            </a:fld>
            <a:endParaRPr lang="en-GB" dirty="0"/>
          </a:p>
        </p:txBody>
      </p:sp>
    </p:spTree>
    <p:extLst>
      <p:ext uri="{BB962C8B-B14F-4D97-AF65-F5344CB8AC3E}">
        <p14:creationId xmlns:p14="http://schemas.microsoft.com/office/powerpoint/2010/main" val="71180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2</a:t>
            </a:fld>
            <a:endParaRPr lang="en-GB" dirty="0"/>
          </a:p>
        </p:txBody>
      </p:sp>
    </p:spTree>
    <p:extLst>
      <p:ext uri="{BB962C8B-B14F-4D97-AF65-F5344CB8AC3E}">
        <p14:creationId xmlns:p14="http://schemas.microsoft.com/office/powerpoint/2010/main" val="191322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Working </a:t>
            </a:r>
            <a:r>
              <a:rPr lang="en-GB" dirty="0"/>
              <a:t>collaboratively with customers do develop tailor-made products. </a:t>
            </a:r>
          </a:p>
          <a:p>
            <a:endParaRPr lang="en-GB" dirty="0"/>
          </a:p>
          <a:p>
            <a:r>
              <a:rPr lang="en-GB" dirty="0" smtClean="0"/>
              <a:t>Heart of Cambridge technology cluster</a:t>
            </a:r>
          </a:p>
          <a:p>
            <a:endParaRPr lang="en-GB" dirty="0"/>
          </a:p>
          <a:p>
            <a:r>
              <a:rPr lang="en-GB" dirty="0" smtClean="0"/>
              <a:t>Something about our ownership: not a private equity, not seeking quick ins and outs, but track record for growing companies in the long run </a:t>
            </a:r>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3</a:t>
            </a:fld>
            <a:endParaRPr lang="en-GB" dirty="0"/>
          </a:p>
        </p:txBody>
      </p:sp>
    </p:spTree>
    <p:extLst>
      <p:ext uri="{BB962C8B-B14F-4D97-AF65-F5344CB8AC3E}">
        <p14:creationId xmlns:p14="http://schemas.microsoft.com/office/powerpoint/2010/main" val="9495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4</a:t>
            </a:fld>
            <a:endParaRPr lang="en-GB" dirty="0"/>
          </a:p>
        </p:txBody>
      </p:sp>
    </p:spTree>
    <p:extLst>
      <p:ext uri="{BB962C8B-B14F-4D97-AF65-F5344CB8AC3E}">
        <p14:creationId xmlns:p14="http://schemas.microsoft.com/office/powerpoint/2010/main" val="1210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a material supplier with 3 core competencies develop though the years</a:t>
            </a:r>
          </a:p>
          <a:p>
            <a:endParaRPr lang="en-GB" dirty="0"/>
          </a:p>
          <a:p>
            <a:endParaRPr lang="en-GB" dirty="0" smtClean="0"/>
          </a:p>
          <a:p>
            <a:r>
              <a:rPr lang="en-GB" dirty="0" smtClean="0"/>
              <a:t>I am going to review these competencies more in detail in the next slides</a:t>
            </a:r>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5</a:t>
            </a:fld>
            <a:endParaRPr lang="en-GB" dirty="0"/>
          </a:p>
        </p:txBody>
      </p:sp>
    </p:spTree>
    <p:extLst>
      <p:ext uri="{BB962C8B-B14F-4D97-AF65-F5344CB8AC3E}">
        <p14:creationId xmlns:p14="http://schemas.microsoft.com/office/powerpoint/2010/main" val="139230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Thallium doped micro-columnar CsI the scintillator of choice in medical imaging because of </a:t>
            </a:r>
          </a:p>
          <a:p>
            <a:r>
              <a:rPr lang="en-GB" dirty="0" smtClean="0"/>
              <a:t>      -the high luminosity: LBNL gives a figure of merit 55,000 photons per MeV</a:t>
            </a:r>
          </a:p>
          <a:p>
            <a:r>
              <a:rPr lang="en-GB" dirty="0"/>
              <a:t> </a:t>
            </a:r>
            <a:r>
              <a:rPr lang="en-GB" dirty="0" smtClean="0"/>
              <a:t>     -ability to channel light preventing scattering and giving rise high quality images</a:t>
            </a:r>
          </a:p>
          <a:p>
            <a:endParaRPr lang="en-GB" dirty="0"/>
          </a:p>
          <a:p>
            <a:r>
              <a:rPr lang="en-GB" dirty="0" smtClean="0"/>
              <a:t>Traditionally strong position in Dental but now seeking to expand in larger areas and different substrates</a:t>
            </a:r>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6</a:t>
            </a:fld>
            <a:endParaRPr lang="en-GB" dirty="0"/>
          </a:p>
        </p:txBody>
      </p:sp>
    </p:spTree>
    <p:extLst>
      <p:ext uri="{BB962C8B-B14F-4D97-AF65-F5344CB8AC3E}">
        <p14:creationId xmlns:p14="http://schemas.microsoft.com/office/powerpoint/2010/main" val="246449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developed a number of techniques to coat phosphor on different substrates, including CMOs, CCDs and linear diode arrays</a:t>
            </a:r>
          </a:p>
          <a:p>
            <a:endParaRPr lang="en-GB" dirty="0"/>
          </a:p>
          <a:p>
            <a:r>
              <a:rPr lang="en-GB" dirty="0" smtClean="0"/>
              <a:t>Applications range from laser detection cards to coated substrates for detection of charged particles in mass spectrometers / SEM microscopes and coated devices to extend spectral response of CMOS and CCDS </a:t>
            </a:r>
          </a:p>
        </p:txBody>
      </p:sp>
      <p:sp>
        <p:nvSpPr>
          <p:cNvPr id="4" name="Slide Number Placeholder 3"/>
          <p:cNvSpPr>
            <a:spLocks noGrp="1"/>
          </p:cNvSpPr>
          <p:nvPr>
            <p:ph type="sldNum" sz="quarter" idx="10"/>
          </p:nvPr>
        </p:nvSpPr>
        <p:spPr/>
        <p:txBody>
          <a:bodyPr/>
          <a:lstStyle/>
          <a:p>
            <a:fld id="{EB86C953-AF33-4E27-9A80-AD109FCD9821}" type="slidenum">
              <a:rPr lang="en-GB" smtClean="0"/>
              <a:t>7</a:t>
            </a:fld>
            <a:endParaRPr lang="en-GB" dirty="0"/>
          </a:p>
        </p:txBody>
      </p:sp>
    </p:spTree>
    <p:extLst>
      <p:ext uri="{BB962C8B-B14F-4D97-AF65-F5344CB8AC3E}">
        <p14:creationId xmlns:p14="http://schemas.microsoft.com/office/powerpoint/2010/main" val="153925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AST one of the first outfit to manufacture LiF-ZnS in large scale</a:t>
            </a:r>
          </a:p>
          <a:p>
            <a:endParaRPr lang="en-GB" dirty="0"/>
          </a:p>
          <a:p>
            <a:r>
              <a:rPr lang="en-GB" dirty="0" smtClean="0"/>
              <a:t>Benefits of LiF-ZnS: bright, 150,000 photons per neutron, fast primary decay and excellent gamma discrimination but opaque and with long afterglow in ms, which limits count rate capability</a:t>
            </a:r>
          </a:p>
          <a:p>
            <a:endParaRPr lang="en-GB" dirty="0" smtClean="0"/>
          </a:p>
          <a:p>
            <a:r>
              <a:rPr lang="en-GB" dirty="0" smtClean="0"/>
              <a:t>LiF-ZnO:Zn: First attempt at fabrication; currently working on the formulation to improve light Yield</a:t>
            </a:r>
            <a:endParaRPr lang="en-GB" dirty="0"/>
          </a:p>
          <a:p>
            <a:endParaRPr lang="en-GB" dirty="0" smtClean="0"/>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EB86C953-AF33-4E27-9A80-AD109FCD9821}" type="slidenum">
              <a:rPr lang="en-GB" smtClean="0"/>
              <a:t>8</a:t>
            </a:fld>
            <a:endParaRPr lang="en-GB" dirty="0"/>
          </a:p>
        </p:txBody>
      </p:sp>
    </p:spTree>
    <p:extLst>
      <p:ext uri="{BB962C8B-B14F-4D97-AF65-F5344CB8AC3E}">
        <p14:creationId xmlns:p14="http://schemas.microsoft.com/office/powerpoint/2010/main" val="105452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Scintacor </a:t>
            </a:r>
            <a:r>
              <a:rPr lang="en-GB" dirty="0" smtClean="0"/>
              <a:t>has </a:t>
            </a:r>
            <a:r>
              <a:rPr lang="en-GB" dirty="0"/>
              <a:t>been involved with glass scintillators including 6-lithium (6Li) enriched ones since 1958 (then Levy West Laboratories) when it started manufacturing these glasses with various compositions based on the work by Anderson et al. Today Scintacor is the owner of the GS20® trademark </a:t>
            </a:r>
            <a:r>
              <a:rPr lang="en-GB" dirty="0" smtClean="0"/>
              <a:t>a trusted partner of leading research organizations and commercial customers.</a:t>
            </a:r>
          </a:p>
          <a:p>
            <a:endParaRPr lang="en-GB" dirty="0"/>
          </a:p>
          <a:p>
            <a:r>
              <a:rPr lang="en-GB" dirty="0" smtClean="0"/>
              <a:t>Glass is available with different levels of  LI content and also of enrichment level </a:t>
            </a:r>
          </a:p>
          <a:p>
            <a:endParaRPr lang="en-GB" dirty="0" smtClean="0"/>
          </a:p>
          <a:p>
            <a:r>
              <a:rPr lang="en-GB" dirty="0"/>
              <a:t>The large cross section for 6Li </a:t>
            </a:r>
            <a:r>
              <a:rPr lang="en-GB" dirty="0" smtClean="0"/>
              <a:t>means that 2 mm of GS20 have a 95% efficiency</a:t>
            </a:r>
          </a:p>
          <a:p>
            <a:endParaRPr lang="en-GB" dirty="0"/>
          </a:p>
          <a:p>
            <a:r>
              <a:rPr lang="en-GB" dirty="0" smtClean="0"/>
              <a:t>Li Glass has </a:t>
            </a:r>
            <a:r>
              <a:rPr lang="en-GB" dirty="0"/>
              <a:t>the same pulse shape when excited with electrons or charged particles. This means that discrimination between gammas and neutrons is done only on a pulse height basis and not with pulse shape discrimination. The thermal neutron peak falls at a gamma equivalent energy a little above 1.6 MeV at room temperature [10], so when the gamma energy reaches the vicinity of 1.6 MeV it cannot be distinguished from the neutron signal</a:t>
            </a:r>
          </a:p>
        </p:txBody>
      </p:sp>
      <p:sp>
        <p:nvSpPr>
          <p:cNvPr id="4" name="Slide Number Placeholder 3"/>
          <p:cNvSpPr>
            <a:spLocks noGrp="1"/>
          </p:cNvSpPr>
          <p:nvPr>
            <p:ph type="sldNum" sz="quarter" idx="10"/>
          </p:nvPr>
        </p:nvSpPr>
        <p:spPr/>
        <p:txBody>
          <a:bodyPr/>
          <a:lstStyle/>
          <a:p>
            <a:fld id="{EB86C953-AF33-4E27-9A80-AD109FCD9821}" type="slidenum">
              <a:rPr lang="en-GB" smtClean="0"/>
              <a:t>9</a:t>
            </a:fld>
            <a:endParaRPr lang="en-GB" dirty="0"/>
          </a:p>
        </p:txBody>
      </p:sp>
    </p:spTree>
    <p:extLst>
      <p:ext uri="{BB962C8B-B14F-4D97-AF65-F5344CB8AC3E}">
        <p14:creationId xmlns:p14="http://schemas.microsoft.com/office/powerpoint/2010/main" val="280548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621758-3B9B-4DD7-AE31-CD1430B5729D}" type="datetime1">
              <a:rPr lang="en-GB" smtClean="0"/>
              <a:t>12/06/2017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34688884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F40E8-DD68-4930-B96C-E7C397C92BDE}" type="datetime1">
              <a:rPr lang="en-GB" smtClean="0"/>
              <a:t>12/06/2017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217546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304A8A-DEC4-4973-B9B3-1B2196BE127F}" type="datetime1">
              <a:rPr lang="en-GB" smtClean="0"/>
              <a:t>12/06/2017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33021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7ADB2D-66C0-4270-B4CF-BD2A9BCB0576}" type="datetime1">
              <a:rPr lang="en-GB" smtClean="0"/>
              <a:t>12/06/2017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209581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926BA-CF8A-4FF5-95AC-1E87013B449B}" type="datetime1">
              <a:rPr lang="en-GB" smtClean="0"/>
              <a:t>12/06/2017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350237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D58C58-CCC1-491F-9EF9-75E3A3EA8813}" type="datetime1">
              <a:rPr lang="en-GB" smtClean="0"/>
              <a:t>12/06/2017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395339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6CEBA6-6029-4F81-8923-4F5C6B00CA0C}" type="datetime1">
              <a:rPr lang="en-GB" smtClean="0"/>
              <a:t>12/06/2017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19739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02A997-0AAB-41C4-9CEC-0125A223C601}" type="datetime1">
              <a:rPr lang="en-GB" smtClean="0"/>
              <a:t>12/06/2017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409809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D4FD6-B871-49F9-957B-5F237454646F}" type="datetime1">
              <a:rPr lang="en-GB" smtClean="0"/>
              <a:t>12/06/2017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107952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3FCD2-9301-45DC-87B1-DBF89E02ACDF}" type="datetime1">
              <a:rPr lang="en-GB" smtClean="0"/>
              <a:t>12/06/2017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345208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0D0A4-A4D6-4853-9B70-2EA458730CC8}" type="datetime1">
              <a:rPr lang="en-GB" smtClean="0"/>
              <a:t>12/06/2017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714C53-C500-452F-8146-92C7770AD310}" type="slidenum">
              <a:rPr lang="en-GB" smtClean="0"/>
              <a:t>‹#›</a:t>
            </a:fld>
            <a:endParaRPr lang="en-GB" dirty="0"/>
          </a:p>
        </p:txBody>
      </p:sp>
    </p:spTree>
    <p:extLst>
      <p:ext uri="{BB962C8B-B14F-4D97-AF65-F5344CB8AC3E}">
        <p14:creationId xmlns:p14="http://schemas.microsoft.com/office/powerpoint/2010/main" val="344737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83103-9E7E-4DDF-BD19-35912488A59F}" type="datetime1">
              <a:rPr lang="en-GB" smtClean="0"/>
              <a:t>12/06/2017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14C53-C500-452F-8146-92C7770AD310}" type="slidenum">
              <a:rPr lang="en-GB" smtClean="0"/>
              <a:t>‹#›</a:t>
            </a:fld>
            <a:endParaRPr lang="en-GB" dirty="0"/>
          </a:p>
        </p:txBody>
      </p:sp>
    </p:spTree>
    <p:extLst>
      <p:ext uri="{BB962C8B-B14F-4D97-AF65-F5344CB8AC3E}">
        <p14:creationId xmlns:p14="http://schemas.microsoft.com/office/powerpoint/2010/main" val="2521351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tif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3.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TextBox 5"/>
          <p:cNvSpPr txBox="1"/>
          <p:nvPr/>
        </p:nvSpPr>
        <p:spPr>
          <a:xfrm>
            <a:off x="683568" y="3573016"/>
            <a:ext cx="8003232" cy="1815882"/>
          </a:xfrm>
          <a:prstGeom prst="rect">
            <a:avLst/>
          </a:prstGeom>
          <a:noFill/>
        </p:spPr>
        <p:txBody>
          <a:bodyPr wrap="square" rtlCol="0">
            <a:spAutoFit/>
          </a:bodyPr>
          <a:lstStyle/>
          <a:p>
            <a:r>
              <a:rPr lang="en-GB" sz="3200" dirty="0" smtClean="0">
                <a:solidFill>
                  <a:schemeClr val="bg1"/>
                </a:solidFill>
              </a:rPr>
              <a:t>Sine 2020 – 13.06.17</a:t>
            </a:r>
          </a:p>
          <a:p>
            <a:endParaRPr lang="en-GB" sz="3200" dirty="0" smtClean="0">
              <a:solidFill>
                <a:schemeClr val="bg1"/>
              </a:solidFill>
            </a:endParaRPr>
          </a:p>
          <a:p>
            <a:r>
              <a:rPr lang="en-GB" sz="2400" dirty="0" smtClean="0">
                <a:solidFill>
                  <a:schemeClr val="bg1"/>
                </a:solidFill>
              </a:rPr>
              <a:t>Encouraging </a:t>
            </a:r>
            <a:r>
              <a:rPr lang="en-GB" sz="2400" dirty="0">
                <a:solidFill>
                  <a:schemeClr val="bg1"/>
                </a:solidFill>
              </a:rPr>
              <a:t>industry participation in detector development and construction, a Scintacor </a:t>
            </a:r>
            <a:r>
              <a:rPr lang="en-GB" sz="2400" dirty="0" smtClean="0">
                <a:solidFill>
                  <a:schemeClr val="bg1"/>
                </a:solidFill>
              </a:rPr>
              <a:t>perspective.</a:t>
            </a:r>
            <a:endParaRPr lang="en-GB" sz="2400" dirty="0">
              <a:solidFill>
                <a:schemeClr val="bg1"/>
              </a:solidFill>
            </a:endParaRPr>
          </a:p>
        </p:txBody>
      </p:sp>
      <p:sp>
        <p:nvSpPr>
          <p:cNvPr id="7" name="Slide Number Placeholder 6"/>
          <p:cNvSpPr>
            <a:spLocks noGrp="1"/>
          </p:cNvSpPr>
          <p:nvPr>
            <p:ph type="sldNum" sz="quarter" idx="12"/>
          </p:nvPr>
        </p:nvSpPr>
        <p:spPr/>
        <p:txBody>
          <a:bodyPr/>
          <a:lstStyle/>
          <a:p>
            <a:fld id="{E2714C53-C500-452F-8146-92C7770AD310}" type="slidenum">
              <a:rPr lang="en-GB" smtClean="0"/>
              <a:t>1</a:t>
            </a:fld>
            <a:endParaRPr lang="en-GB" dirty="0"/>
          </a:p>
        </p:txBody>
      </p:sp>
    </p:spTree>
    <p:extLst>
      <p:ext uri="{BB962C8B-B14F-4D97-AF65-F5344CB8AC3E}">
        <p14:creationId xmlns:p14="http://schemas.microsoft.com/office/powerpoint/2010/main" val="2581006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10</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30541943"/>
              </p:ext>
            </p:extLst>
          </p:nvPr>
        </p:nvGraphicFramePr>
        <p:xfrm>
          <a:off x="611560" y="2218586"/>
          <a:ext cx="8064896" cy="2968105"/>
        </p:xfrm>
        <a:graphic>
          <a:graphicData uri="http://schemas.openxmlformats.org/drawingml/2006/table">
            <a:tbl>
              <a:tblPr firstRow="1" bandRow="1">
                <a:tableStyleId>{00A15C55-8517-42AA-B614-E9B94910E393}</a:tableStyleId>
              </a:tblPr>
              <a:tblGrid>
                <a:gridCol w="8064896">
                  <a:extLst>
                    <a:ext uri="{9D8B030D-6E8A-4147-A177-3AD203B41FA5}">
                      <a16:colId xmlns="" xmlns:a16="http://schemas.microsoft.com/office/drawing/2014/main" val="20001"/>
                    </a:ext>
                  </a:extLst>
                </a:gridCol>
              </a:tblGrid>
              <a:tr h="593621">
                <a:tc>
                  <a:txBody>
                    <a:bodyPr/>
                    <a:lstStyle/>
                    <a:p>
                      <a:r>
                        <a:rPr lang="en-GB" sz="2400" dirty="0" smtClean="0"/>
                        <a:t>Contents</a:t>
                      </a:r>
                      <a:endParaRPr lang="en-GB" sz="2400" dirty="0"/>
                    </a:p>
                  </a:txBody>
                  <a:tcPr/>
                </a:tc>
                <a:extLst>
                  <a:ext uri="{0D108BD9-81ED-4DB2-BD59-A6C34878D82A}">
                    <a16:rowId xmlns="" xmlns:a16="http://schemas.microsoft.com/office/drawing/2014/main" val="10000"/>
                  </a:ext>
                </a:extLst>
              </a:tr>
              <a:tr h="593621">
                <a:tc>
                  <a:txBody>
                    <a:bodyPr/>
                    <a:lstStyle/>
                    <a:p>
                      <a:r>
                        <a:rPr lang="en-GB" sz="2200" b="0" dirty="0">
                          <a:solidFill>
                            <a:schemeClr val="bg1">
                              <a:lumMod val="65000"/>
                            </a:schemeClr>
                          </a:solidFill>
                        </a:rPr>
                        <a:t>Scintacor</a:t>
                      </a:r>
                      <a:r>
                        <a:rPr lang="en-GB" sz="2200" b="0" dirty="0" smtClean="0">
                          <a:solidFill>
                            <a:schemeClr val="bg1">
                              <a:lumMod val="65000"/>
                            </a:schemeClr>
                          </a:solidFill>
                        </a:rPr>
                        <a:t>:</a:t>
                      </a:r>
                      <a:r>
                        <a:rPr lang="en-GB" sz="2200" b="0" baseline="0" dirty="0">
                          <a:solidFill>
                            <a:schemeClr val="bg1">
                              <a:lumMod val="65000"/>
                            </a:schemeClr>
                          </a:solidFill>
                        </a:rPr>
                        <a:t> </a:t>
                      </a:r>
                      <a:r>
                        <a:rPr lang="en-GB" sz="2200" b="0" baseline="0" dirty="0" smtClean="0">
                          <a:solidFill>
                            <a:schemeClr val="bg1">
                              <a:lumMod val="65000"/>
                            </a:schemeClr>
                          </a:solidFill>
                        </a:rPr>
                        <a:t>overview &amp; capabilities</a:t>
                      </a:r>
                      <a:endParaRPr lang="en-GB" sz="2200" b="0" dirty="0">
                        <a:solidFill>
                          <a:schemeClr val="bg1">
                            <a:lumMod val="65000"/>
                          </a:schemeClr>
                        </a:solidFill>
                      </a:endParaRPr>
                    </a:p>
                  </a:txBody>
                  <a:tcPr/>
                </a:tc>
                <a:extLst>
                  <a:ext uri="{0D108BD9-81ED-4DB2-BD59-A6C34878D82A}">
                    <a16:rowId xmlns="" xmlns:a16="http://schemas.microsoft.com/office/drawing/2014/main" val="10001"/>
                  </a:ext>
                </a:extLst>
              </a:tr>
              <a:tr h="593621">
                <a:tc>
                  <a:txBody>
                    <a:bodyPr/>
                    <a:lstStyle/>
                    <a:p>
                      <a:r>
                        <a:rPr lang="en-GB" sz="2200" b="0" dirty="0" smtClean="0">
                          <a:solidFill>
                            <a:schemeClr val="tx1">
                              <a:lumMod val="65000"/>
                              <a:lumOff val="35000"/>
                            </a:schemeClr>
                          </a:solidFill>
                        </a:rPr>
                        <a:t>Faxitron: overview &amp;</a:t>
                      </a:r>
                      <a:r>
                        <a:rPr lang="en-GB" sz="2200" b="0" baseline="0" dirty="0" smtClean="0">
                          <a:solidFill>
                            <a:schemeClr val="tx1">
                              <a:lumMod val="65000"/>
                              <a:lumOff val="35000"/>
                            </a:schemeClr>
                          </a:solidFill>
                        </a:rPr>
                        <a:t> capabilities</a:t>
                      </a:r>
                      <a:endParaRPr lang="en-GB" sz="2200" b="0" dirty="0">
                        <a:solidFill>
                          <a:schemeClr val="tx1">
                            <a:lumMod val="65000"/>
                            <a:lumOff val="35000"/>
                          </a:schemeClr>
                        </a:solidFill>
                      </a:endParaRPr>
                    </a:p>
                  </a:txBody>
                  <a:tcPr/>
                </a:tc>
                <a:extLst>
                  <a:ext uri="{0D108BD9-81ED-4DB2-BD59-A6C34878D82A}">
                    <a16:rowId xmlns="" xmlns:a16="http://schemas.microsoft.com/office/drawing/2014/main" val="10002"/>
                  </a:ext>
                </a:extLst>
              </a:tr>
              <a:tr h="593621">
                <a:tc>
                  <a:txBody>
                    <a:bodyPr/>
                    <a:lstStyle/>
                    <a:p>
                      <a:r>
                        <a:rPr lang="en-GB" sz="2200" b="0" dirty="0" smtClean="0">
                          <a:solidFill>
                            <a:schemeClr val="bg1">
                              <a:lumMod val="65000"/>
                            </a:schemeClr>
                          </a:solidFill>
                        </a:rPr>
                        <a:t>Scintacor road map</a:t>
                      </a:r>
                      <a:endParaRPr lang="en-GB" sz="2200" b="0" dirty="0">
                        <a:solidFill>
                          <a:schemeClr val="bg1">
                            <a:lumMod val="65000"/>
                          </a:schemeClr>
                        </a:solidFill>
                      </a:endParaRPr>
                    </a:p>
                  </a:txBody>
                  <a:tcPr/>
                </a:tc>
                <a:extLst>
                  <a:ext uri="{0D108BD9-81ED-4DB2-BD59-A6C34878D82A}">
                    <a16:rowId xmlns="" xmlns:a16="http://schemas.microsoft.com/office/drawing/2014/main" val="10003"/>
                  </a:ext>
                </a:extLst>
              </a:tr>
              <a:tr h="593621">
                <a:tc>
                  <a:txBody>
                    <a:bodyPr/>
                    <a:lstStyle/>
                    <a:p>
                      <a:r>
                        <a:rPr lang="en-GB" sz="2200" b="0" dirty="0" smtClean="0">
                          <a:solidFill>
                            <a:schemeClr val="bg1">
                              <a:lumMod val="65000"/>
                            </a:schemeClr>
                          </a:solidFill>
                        </a:rPr>
                        <a:t>Promoting industry participation</a:t>
                      </a:r>
                      <a:endParaRPr lang="en-GB" sz="2200" b="0" dirty="0">
                        <a:solidFill>
                          <a:schemeClr val="bg1">
                            <a:lumMod val="65000"/>
                          </a:schemeClr>
                        </a:solidFill>
                      </a:endParaRPr>
                    </a:p>
                  </a:txBody>
                  <a:tcPr/>
                </a:tc>
              </a:tr>
            </a:tbl>
          </a:graphicData>
        </a:graphic>
      </p:graphicFrame>
    </p:spTree>
    <p:extLst>
      <p:ext uri="{BB962C8B-B14F-4D97-AF65-F5344CB8AC3E}">
        <p14:creationId xmlns:p14="http://schemas.microsoft.com/office/powerpoint/2010/main" val="335719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11</a:t>
            </a:fld>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Faxitron Product Range</a:t>
            </a:r>
            <a:endParaRPr lang="en-GB" sz="2400" dirty="0">
              <a:solidFill>
                <a:schemeClr val="bg1">
                  <a:lumMod val="65000"/>
                </a:schemeClr>
              </a:solidFill>
            </a:endParaRPr>
          </a:p>
        </p:txBody>
      </p:sp>
      <p:sp>
        <p:nvSpPr>
          <p:cNvPr id="28" name="Rectangle 27"/>
          <p:cNvSpPr/>
          <p:nvPr/>
        </p:nvSpPr>
        <p:spPr>
          <a:xfrm flipV="1">
            <a:off x="5402183" y="6294942"/>
            <a:ext cx="1243759" cy="7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72816"/>
            <a:ext cx="8280920" cy="4267301"/>
          </a:xfrm>
          <a:prstGeom prst="rect">
            <a:avLst/>
          </a:prstGeom>
        </p:spPr>
      </p:pic>
      <p:sp>
        <p:nvSpPr>
          <p:cNvPr id="4" name="Rectangle 3"/>
          <p:cNvSpPr/>
          <p:nvPr/>
        </p:nvSpPr>
        <p:spPr>
          <a:xfrm>
            <a:off x="323528" y="6294942"/>
            <a:ext cx="5078655" cy="6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6645942" y="6296738"/>
            <a:ext cx="2390554" cy="1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9598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Faxitron                 .</a:t>
            </a:r>
            <a:endParaRPr lang="en-GB" sz="2400" dirty="0">
              <a:solidFill>
                <a:schemeClr val="bg1">
                  <a:lumMod val="65000"/>
                </a:schemeClr>
              </a:solidFill>
            </a:endParaRPr>
          </a:p>
        </p:txBody>
      </p:sp>
      <p:pic>
        <p:nvPicPr>
          <p:cNvPr id="20" name="Picture 19"/>
          <p:cNvPicPr>
            <a:picLocks noChangeAspect="1"/>
          </p:cNvPicPr>
          <p:nvPr/>
        </p:nvPicPr>
        <p:blipFill rotWithShape="1">
          <a:blip r:embed="rId3"/>
          <a:srcRect l="5723"/>
          <a:stretch/>
        </p:blipFill>
        <p:spPr>
          <a:xfrm>
            <a:off x="7596336" y="611163"/>
            <a:ext cx="1186382" cy="512975"/>
          </a:xfrm>
          <a:prstGeom prst="rect">
            <a:avLst/>
          </a:prstGeom>
        </p:spPr>
      </p:pic>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12</a:t>
            </a:fld>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461066"/>
            <a:ext cx="8028384" cy="4571058"/>
          </a:xfrm>
          <a:prstGeom prst="rect">
            <a:avLst/>
          </a:prstGeom>
        </p:spPr>
      </p:pic>
    </p:spTree>
    <p:extLst>
      <p:ext uri="{BB962C8B-B14F-4D97-AF65-F5344CB8AC3E}">
        <p14:creationId xmlns:p14="http://schemas.microsoft.com/office/powerpoint/2010/main" val="164299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Faxitron                 .</a:t>
            </a:r>
            <a:endParaRPr lang="en-GB" sz="2400" dirty="0">
              <a:solidFill>
                <a:schemeClr val="bg1">
                  <a:lumMod val="65000"/>
                </a:schemeClr>
              </a:solidFill>
            </a:endParaRPr>
          </a:p>
        </p:txBody>
      </p:sp>
      <p:pic>
        <p:nvPicPr>
          <p:cNvPr id="20" name="Picture 19"/>
          <p:cNvPicPr>
            <a:picLocks noChangeAspect="1"/>
          </p:cNvPicPr>
          <p:nvPr/>
        </p:nvPicPr>
        <p:blipFill rotWithShape="1">
          <a:blip r:embed="rId3"/>
          <a:srcRect l="5723"/>
          <a:stretch/>
        </p:blipFill>
        <p:spPr>
          <a:xfrm>
            <a:off x="7596336" y="611163"/>
            <a:ext cx="1186382" cy="512975"/>
          </a:xfrm>
          <a:prstGeom prst="rect">
            <a:avLst/>
          </a:prstGeom>
        </p:spPr>
      </p:pic>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13</a:t>
            </a:fld>
            <a:endParaRPr lang="en-GB" dirty="0"/>
          </a:p>
        </p:txBody>
      </p:sp>
      <p:pic>
        <p:nvPicPr>
          <p:cNvPr id="10" name="Picture 9" descr="http://www.faxitron.com/sites/default/files/products/BV%20Image.jpg"/>
          <p:cNvPicPr/>
          <p:nvPr/>
        </p:nvPicPr>
        <p:blipFill rotWithShape="1">
          <a:blip r:embed="rId4" cstate="print">
            <a:extLst>
              <a:ext uri="{28A0092B-C50C-407E-A947-70E740481C1C}">
                <a14:useLocalDpi xmlns:a14="http://schemas.microsoft.com/office/drawing/2010/main" val="0"/>
              </a:ext>
            </a:extLst>
          </a:blip>
          <a:srcRect l="25323" t="11378" r="20461" b="10022"/>
          <a:stretch/>
        </p:blipFill>
        <p:spPr bwMode="auto">
          <a:xfrm>
            <a:off x="1979712" y="1484784"/>
            <a:ext cx="2304256" cy="4709878"/>
          </a:xfrm>
          <a:prstGeom prst="rect">
            <a:avLst/>
          </a:prstGeom>
          <a:noFill/>
          <a:ln>
            <a:noFill/>
          </a:ln>
          <a:extLst>
            <a:ext uri="{53640926-AAD7-44D8-BBD7-CCE9431645EC}">
              <a14:shadowObscured xmlns:a14="http://schemas.microsoft.com/office/drawing/2010/main"/>
            </a:ext>
          </a:extLst>
        </p:spPr>
      </p:pic>
      <p:sp>
        <p:nvSpPr>
          <p:cNvPr id="9" name="Rounded Rectangle 8"/>
          <p:cNvSpPr/>
          <p:nvPr/>
        </p:nvSpPr>
        <p:spPr>
          <a:xfrm>
            <a:off x="1763688" y="1176660"/>
            <a:ext cx="2700000" cy="502429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Content Placeholder 12"/>
          <p:cNvPicPr>
            <a:picLocks noChangeAspect="1"/>
          </p:cNvPicPr>
          <p:nvPr/>
        </p:nvPicPr>
        <p:blipFill rotWithShape="1">
          <a:blip r:embed="rId5"/>
          <a:srcRect l="6694" t="15950" r="18345" b="14258"/>
          <a:stretch/>
        </p:blipFill>
        <p:spPr>
          <a:xfrm>
            <a:off x="4860032" y="2516843"/>
            <a:ext cx="2628000" cy="1835069"/>
          </a:xfrm>
          <a:prstGeom prst="roundRect">
            <a:avLst>
              <a:gd name="adj" fmla="val 16667"/>
            </a:avLst>
          </a:prstGeom>
          <a:ln>
            <a:noFill/>
          </a:ln>
          <a:effectLst/>
        </p:spPr>
      </p:pic>
      <p:pic>
        <p:nvPicPr>
          <p:cNvPr id="16" name="Content Placeholder 3"/>
          <p:cNvPicPr>
            <a:picLocks noChangeAspect="1"/>
          </p:cNvPicPr>
          <p:nvPr/>
        </p:nvPicPr>
        <p:blipFill rotWithShape="1">
          <a:blip r:embed="rId6"/>
          <a:srcRect r="9897" b="10964"/>
          <a:stretch/>
        </p:blipFill>
        <p:spPr>
          <a:xfrm>
            <a:off x="4860312" y="4406115"/>
            <a:ext cx="2628000" cy="1835069"/>
          </a:xfrm>
          <a:prstGeom prst="roundRect">
            <a:avLst>
              <a:gd name="adj" fmla="val 16667"/>
            </a:avLst>
          </a:prstGeom>
          <a:ln>
            <a:noFill/>
          </a:ln>
          <a:effectLst/>
        </p:spPr>
      </p:pic>
      <p:sp>
        <p:nvSpPr>
          <p:cNvPr id="18" name="Content Placeholder 7"/>
          <p:cNvSpPr txBox="1">
            <a:spLocks/>
          </p:cNvSpPr>
          <p:nvPr/>
        </p:nvSpPr>
        <p:spPr>
          <a:xfrm>
            <a:off x="4932320" y="1291124"/>
            <a:ext cx="2520000" cy="1120701"/>
          </a:xfrm>
          <a:prstGeom prst="rect">
            <a:avLst/>
          </a:prstGeom>
        </p:spPr>
        <p:txBody>
          <a:bodyPr lIns="99569" tIns="49785" rIns="99569" bIns="49785">
            <a:noAutofit/>
          </a:bodyPr>
          <a:lstStyle>
            <a:lvl1pPr marL="0" indent="0" algn="ctr" defTabSz="995690" rtl="0" eaLnBrk="1" latinLnBrk="0" hangingPunct="1">
              <a:spcBef>
                <a:spcPct val="20000"/>
              </a:spcBef>
              <a:buFont typeface="Arial" pitchFamily="34" charset="0"/>
              <a:buNone/>
              <a:defRPr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itchFamily="34" charset="0"/>
              <a:buNone/>
              <a:defRPr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nSpc>
                <a:spcPts val="2500"/>
              </a:lnSpc>
              <a:spcBef>
                <a:spcPts val="0"/>
              </a:spcBef>
              <a:buSzPct val="100000"/>
              <a:defRPr/>
            </a:pPr>
            <a:r>
              <a:rPr lang="en-GB" sz="1800" b="1" dirty="0" smtClean="0">
                <a:solidFill>
                  <a:schemeClr val="tx1">
                    <a:lumMod val="65000"/>
                    <a:lumOff val="35000"/>
                  </a:schemeClr>
                </a:solidFill>
              </a:rPr>
              <a:t>World’s </a:t>
            </a:r>
          </a:p>
          <a:p>
            <a:pPr>
              <a:lnSpc>
                <a:spcPts val="2500"/>
              </a:lnSpc>
              <a:spcBef>
                <a:spcPts val="0"/>
              </a:spcBef>
              <a:buSzPct val="100000"/>
              <a:defRPr/>
            </a:pPr>
            <a:r>
              <a:rPr lang="en-GB" sz="1800" b="1" dirty="0" smtClean="0">
                <a:solidFill>
                  <a:srgbClr val="FF6600"/>
                </a:solidFill>
              </a:rPr>
              <a:t>Highest Resolution </a:t>
            </a:r>
            <a:r>
              <a:rPr lang="en-GB" sz="1800" b="1" dirty="0" smtClean="0">
                <a:solidFill>
                  <a:schemeClr val="tx1">
                    <a:lumMod val="65000"/>
                    <a:lumOff val="35000"/>
                  </a:schemeClr>
                </a:solidFill>
              </a:rPr>
              <a:t>x-ray for breast specimen</a:t>
            </a:r>
            <a:endParaRPr lang="en-GB" sz="1800" b="1" dirty="0">
              <a:solidFill>
                <a:schemeClr val="tx1"/>
              </a:solidFill>
            </a:endParaRPr>
          </a:p>
        </p:txBody>
      </p:sp>
      <p:sp>
        <p:nvSpPr>
          <p:cNvPr id="21" name="Rounded Rectangle 20"/>
          <p:cNvSpPr/>
          <p:nvPr/>
        </p:nvSpPr>
        <p:spPr>
          <a:xfrm>
            <a:off x="4839832" y="1245310"/>
            <a:ext cx="2628000" cy="1192992"/>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728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14</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389945994"/>
              </p:ext>
            </p:extLst>
          </p:nvPr>
        </p:nvGraphicFramePr>
        <p:xfrm>
          <a:off x="611560" y="2218586"/>
          <a:ext cx="8064896" cy="2968105"/>
        </p:xfrm>
        <a:graphic>
          <a:graphicData uri="http://schemas.openxmlformats.org/drawingml/2006/table">
            <a:tbl>
              <a:tblPr firstRow="1" bandRow="1">
                <a:tableStyleId>{00A15C55-8517-42AA-B614-E9B94910E393}</a:tableStyleId>
              </a:tblPr>
              <a:tblGrid>
                <a:gridCol w="8064896">
                  <a:extLst>
                    <a:ext uri="{9D8B030D-6E8A-4147-A177-3AD203B41FA5}">
                      <a16:colId xmlns="" xmlns:a16="http://schemas.microsoft.com/office/drawing/2014/main" val="20001"/>
                    </a:ext>
                  </a:extLst>
                </a:gridCol>
              </a:tblGrid>
              <a:tr h="593621">
                <a:tc>
                  <a:txBody>
                    <a:bodyPr/>
                    <a:lstStyle/>
                    <a:p>
                      <a:r>
                        <a:rPr lang="en-GB" sz="2400" dirty="0" smtClean="0"/>
                        <a:t>Contents</a:t>
                      </a:r>
                      <a:endParaRPr lang="en-GB" sz="2400" dirty="0"/>
                    </a:p>
                  </a:txBody>
                  <a:tcPr/>
                </a:tc>
                <a:extLst>
                  <a:ext uri="{0D108BD9-81ED-4DB2-BD59-A6C34878D82A}">
                    <a16:rowId xmlns="" xmlns:a16="http://schemas.microsoft.com/office/drawing/2014/main" val="10000"/>
                  </a:ext>
                </a:extLst>
              </a:tr>
              <a:tr h="593621">
                <a:tc>
                  <a:txBody>
                    <a:bodyPr/>
                    <a:lstStyle/>
                    <a:p>
                      <a:r>
                        <a:rPr lang="en-GB" sz="2200" b="0" dirty="0">
                          <a:solidFill>
                            <a:schemeClr val="bg1">
                              <a:lumMod val="65000"/>
                            </a:schemeClr>
                          </a:solidFill>
                        </a:rPr>
                        <a:t>Scintacor</a:t>
                      </a:r>
                      <a:r>
                        <a:rPr lang="en-GB" sz="2200" b="0" dirty="0" smtClean="0">
                          <a:solidFill>
                            <a:schemeClr val="bg1">
                              <a:lumMod val="65000"/>
                            </a:schemeClr>
                          </a:solidFill>
                        </a:rPr>
                        <a:t>:</a:t>
                      </a:r>
                      <a:r>
                        <a:rPr lang="en-GB" sz="2200" b="0" baseline="0" dirty="0">
                          <a:solidFill>
                            <a:schemeClr val="bg1">
                              <a:lumMod val="65000"/>
                            </a:schemeClr>
                          </a:solidFill>
                        </a:rPr>
                        <a:t> </a:t>
                      </a:r>
                      <a:r>
                        <a:rPr lang="en-GB" sz="2200" b="0" baseline="0" dirty="0" smtClean="0">
                          <a:solidFill>
                            <a:schemeClr val="bg1">
                              <a:lumMod val="65000"/>
                            </a:schemeClr>
                          </a:solidFill>
                        </a:rPr>
                        <a:t>overview &amp; capabilities</a:t>
                      </a:r>
                      <a:endParaRPr lang="en-GB" sz="2200" b="0" dirty="0">
                        <a:solidFill>
                          <a:schemeClr val="bg1">
                            <a:lumMod val="65000"/>
                          </a:schemeClr>
                        </a:solidFill>
                      </a:endParaRPr>
                    </a:p>
                  </a:txBody>
                  <a:tcPr/>
                </a:tc>
                <a:extLst>
                  <a:ext uri="{0D108BD9-81ED-4DB2-BD59-A6C34878D82A}">
                    <a16:rowId xmlns="" xmlns:a16="http://schemas.microsoft.com/office/drawing/2014/main" val="10001"/>
                  </a:ext>
                </a:extLst>
              </a:tr>
              <a:tr h="593621">
                <a:tc>
                  <a:txBody>
                    <a:bodyPr/>
                    <a:lstStyle/>
                    <a:p>
                      <a:r>
                        <a:rPr lang="en-GB" sz="2200" b="0" dirty="0" smtClean="0">
                          <a:solidFill>
                            <a:schemeClr val="bg1">
                              <a:lumMod val="65000"/>
                            </a:schemeClr>
                          </a:solidFill>
                        </a:rPr>
                        <a:t>Faxitron: overview &amp;</a:t>
                      </a:r>
                      <a:r>
                        <a:rPr lang="en-GB" sz="2200" b="0" baseline="0" dirty="0" smtClean="0">
                          <a:solidFill>
                            <a:schemeClr val="bg1">
                              <a:lumMod val="65000"/>
                            </a:schemeClr>
                          </a:solidFill>
                        </a:rPr>
                        <a:t> capabilities</a:t>
                      </a:r>
                      <a:endParaRPr lang="en-GB" sz="2200" b="0" dirty="0">
                        <a:solidFill>
                          <a:schemeClr val="bg1">
                            <a:lumMod val="65000"/>
                          </a:schemeClr>
                        </a:solidFill>
                      </a:endParaRPr>
                    </a:p>
                  </a:txBody>
                  <a:tcPr/>
                </a:tc>
                <a:extLst>
                  <a:ext uri="{0D108BD9-81ED-4DB2-BD59-A6C34878D82A}">
                    <a16:rowId xmlns="" xmlns:a16="http://schemas.microsoft.com/office/drawing/2014/main" val="10002"/>
                  </a:ext>
                </a:extLst>
              </a:tr>
              <a:tr h="593621">
                <a:tc>
                  <a:txBody>
                    <a:bodyPr/>
                    <a:lstStyle/>
                    <a:p>
                      <a:r>
                        <a:rPr lang="en-GB" sz="2200" b="0" dirty="0" smtClean="0">
                          <a:solidFill>
                            <a:schemeClr val="tx1">
                              <a:lumMod val="65000"/>
                              <a:lumOff val="35000"/>
                            </a:schemeClr>
                          </a:solidFill>
                        </a:rPr>
                        <a:t>Scintacor road map</a:t>
                      </a:r>
                      <a:endParaRPr lang="en-GB" sz="2200" b="0" dirty="0">
                        <a:solidFill>
                          <a:schemeClr val="tx1">
                            <a:lumMod val="65000"/>
                            <a:lumOff val="35000"/>
                          </a:schemeClr>
                        </a:solidFill>
                      </a:endParaRPr>
                    </a:p>
                  </a:txBody>
                  <a:tcPr/>
                </a:tc>
                <a:extLst>
                  <a:ext uri="{0D108BD9-81ED-4DB2-BD59-A6C34878D82A}">
                    <a16:rowId xmlns="" xmlns:a16="http://schemas.microsoft.com/office/drawing/2014/main" val="10003"/>
                  </a:ext>
                </a:extLst>
              </a:tr>
              <a:tr h="593621">
                <a:tc>
                  <a:txBody>
                    <a:bodyPr/>
                    <a:lstStyle/>
                    <a:p>
                      <a:r>
                        <a:rPr lang="en-GB" sz="2200" b="0" dirty="0" smtClean="0">
                          <a:solidFill>
                            <a:schemeClr val="bg1">
                              <a:lumMod val="65000"/>
                            </a:schemeClr>
                          </a:solidFill>
                        </a:rPr>
                        <a:t>Promoting industry participation</a:t>
                      </a:r>
                      <a:endParaRPr lang="en-GB" sz="2200" b="0" dirty="0">
                        <a:solidFill>
                          <a:schemeClr val="bg1">
                            <a:lumMod val="65000"/>
                          </a:schemeClr>
                        </a:solidFill>
                      </a:endParaRPr>
                    </a:p>
                  </a:txBody>
                  <a:tcPr/>
                </a:tc>
              </a:tr>
            </a:tbl>
          </a:graphicData>
        </a:graphic>
      </p:graphicFrame>
    </p:spTree>
    <p:extLst>
      <p:ext uri="{BB962C8B-B14F-4D97-AF65-F5344CB8AC3E}">
        <p14:creationId xmlns:p14="http://schemas.microsoft.com/office/powerpoint/2010/main" val="245391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15</a:t>
            </a:fld>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Scintacor roadmap</a:t>
            </a:r>
            <a:endParaRPr lang="en-GB" sz="2400" dirty="0">
              <a:solidFill>
                <a:schemeClr val="bg1">
                  <a:lumMod val="65000"/>
                </a:schemeClr>
              </a:solidFill>
            </a:endParaRPr>
          </a:p>
        </p:txBody>
      </p:sp>
      <p:grpSp>
        <p:nvGrpSpPr>
          <p:cNvPr id="3" name="Group 2"/>
          <p:cNvGrpSpPr/>
          <p:nvPr/>
        </p:nvGrpSpPr>
        <p:grpSpPr>
          <a:xfrm>
            <a:off x="553074" y="1556792"/>
            <a:ext cx="8201803" cy="1491843"/>
            <a:chOff x="467419" y="1347658"/>
            <a:chExt cx="8201803" cy="2026051"/>
          </a:xfrm>
        </p:grpSpPr>
        <p:sp>
          <p:nvSpPr>
            <p:cNvPr id="7" name="Rounded Rectangle 6"/>
            <p:cNvSpPr/>
            <p:nvPr/>
          </p:nvSpPr>
          <p:spPr>
            <a:xfrm>
              <a:off x="467419" y="1347658"/>
              <a:ext cx="8201803" cy="1937326"/>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67545" y="1492767"/>
              <a:ext cx="8123256" cy="1880942"/>
            </a:xfrm>
            <a:prstGeom prst="rect">
              <a:avLst/>
            </a:prstGeom>
            <a:noFill/>
          </p:spPr>
          <p:txBody>
            <a:bodyPr wrap="square" rtlCol="0">
              <a:spAutoFit/>
            </a:bodyPr>
            <a:lstStyle/>
            <a:p>
              <a:pPr marL="109728" algn="just">
                <a:buClr>
                  <a:srgbClr val="CEDBE3"/>
                </a:buClr>
                <a:defRPr/>
              </a:pPr>
              <a:r>
                <a:rPr lang="en-GB" sz="2200" dirty="0" smtClean="0">
                  <a:solidFill>
                    <a:schemeClr val="bg1"/>
                  </a:solidFill>
                </a:rPr>
                <a:t>Having </a:t>
              </a:r>
              <a:r>
                <a:rPr lang="en-GB" sz="2200" dirty="0">
                  <a:solidFill>
                    <a:schemeClr val="bg1"/>
                  </a:solidFill>
                </a:rPr>
                <a:t>received significant investment in </a:t>
              </a:r>
              <a:r>
                <a:rPr lang="en-GB" sz="2200" dirty="0" smtClean="0">
                  <a:solidFill>
                    <a:schemeClr val="bg1"/>
                  </a:solidFill>
                </a:rPr>
                <a:t>R&amp;D </a:t>
              </a:r>
              <a:r>
                <a:rPr lang="en-GB" sz="2200" dirty="0">
                  <a:solidFill>
                    <a:schemeClr val="bg1"/>
                  </a:solidFill>
                </a:rPr>
                <a:t>and in a new state of the art manufacturing facility we are looking to expand our technology portfolio beyond our existing </a:t>
              </a:r>
              <a:r>
                <a:rPr lang="en-GB" sz="2200" dirty="0" smtClean="0">
                  <a:solidFill>
                    <a:schemeClr val="bg1"/>
                  </a:solidFill>
                </a:rPr>
                <a:t>capabilities</a:t>
              </a:r>
              <a:endParaRPr lang="en-US" sz="2200" dirty="0">
                <a:solidFill>
                  <a:schemeClr val="bg1"/>
                </a:solidFill>
              </a:endParaRPr>
            </a:p>
            <a:p>
              <a:pPr marL="395478" indent="-285750">
                <a:buClr>
                  <a:srgbClr val="CEDBE3"/>
                </a:buClr>
                <a:buBlip>
                  <a:blip r:embed="rId3"/>
                </a:buBlip>
                <a:defRPr/>
              </a:pPr>
              <a:endParaRPr lang="en-GB" dirty="0">
                <a:solidFill>
                  <a:schemeClr val="bg1"/>
                </a:solidFill>
              </a:endParaRPr>
            </a:p>
          </p:txBody>
        </p:sp>
      </p:grpSp>
      <p:sp>
        <p:nvSpPr>
          <p:cNvPr id="8" name="Rounded Rectangle 7"/>
          <p:cNvSpPr/>
          <p:nvPr/>
        </p:nvSpPr>
        <p:spPr>
          <a:xfrm>
            <a:off x="553074" y="3048634"/>
            <a:ext cx="8201803" cy="311666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66848" y="3322727"/>
            <a:ext cx="8123382" cy="2554545"/>
          </a:xfrm>
          <a:prstGeom prst="rect">
            <a:avLst/>
          </a:prstGeom>
          <a:noFill/>
        </p:spPr>
        <p:txBody>
          <a:bodyPr wrap="square" rtlCol="0">
            <a:spAutoFit/>
          </a:bodyPr>
          <a:lstStyle/>
          <a:p>
            <a:pPr marL="395478" indent="-285750">
              <a:buClr>
                <a:srgbClr val="CEDBE3"/>
              </a:buClr>
              <a:buBlip>
                <a:blip r:embed="rId3"/>
              </a:buBlip>
              <a:defRPr/>
            </a:pPr>
            <a:r>
              <a:rPr lang="en-US" sz="2000" dirty="0" smtClean="0">
                <a:solidFill>
                  <a:schemeClr val="tx1">
                    <a:lumMod val="65000"/>
                    <a:lumOff val="35000"/>
                  </a:schemeClr>
                </a:solidFill>
              </a:rPr>
              <a:t>Micro-columnar </a:t>
            </a:r>
            <a:r>
              <a:rPr lang="en-GB" sz="2000" dirty="0" smtClean="0">
                <a:solidFill>
                  <a:schemeClr val="tx1">
                    <a:lumMod val="65000"/>
                    <a:lumOff val="35000"/>
                  </a:schemeClr>
                </a:solidFill>
              </a:rPr>
              <a:t>CsI</a:t>
            </a:r>
            <a:r>
              <a:rPr lang="en-GB" sz="2000" dirty="0">
                <a:solidFill>
                  <a:schemeClr val="tx1">
                    <a:lumMod val="65000"/>
                    <a:lumOff val="35000"/>
                  </a:schemeClr>
                </a:solidFill>
              </a:rPr>
              <a:t>: </a:t>
            </a:r>
            <a:r>
              <a:rPr lang="en-GB" sz="2000" dirty="0" smtClean="0">
                <a:solidFill>
                  <a:schemeClr val="tx1">
                    <a:lumMod val="65000"/>
                    <a:lumOff val="35000"/>
                  </a:schemeClr>
                </a:solidFill>
              </a:rPr>
              <a:t>larger areas, engineered substrates</a:t>
            </a:r>
          </a:p>
          <a:p>
            <a:pPr marL="395478" indent="-285750">
              <a:buClr>
                <a:srgbClr val="CEDBE3"/>
              </a:buClr>
              <a:buBlip>
                <a:blip r:embed="rId3"/>
              </a:buBlip>
              <a:defRPr/>
            </a:pPr>
            <a:endParaRPr lang="en-GB" sz="2000" dirty="0" smtClean="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Coatings/glass: customer driven innovation</a:t>
            </a:r>
          </a:p>
          <a:p>
            <a:pPr marL="395478" indent="-285750">
              <a:buClr>
                <a:srgbClr val="CEDBE3"/>
              </a:buClr>
              <a:buBlip>
                <a:blip r:embed="rId3"/>
              </a:buBlip>
              <a:defRPr/>
            </a:pPr>
            <a:endParaRPr lang="en-GB" sz="2000" dirty="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Expanding our product portfolio with new technologies</a:t>
            </a:r>
          </a:p>
          <a:p>
            <a:pPr marL="109728">
              <a:buClr>
                <a:srgbClr val="CEDBE3"/>
              </a:buClr>
              <a:defRPr/>
            </a:pPr>
            <a:endParaRPr lang="en-GB" sz="2000" dirty="0" smtClean="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Seeking sensible participation in detector development and manufacturing</a:t>
            </a:r>
            <a:endParaRPr lang="en-GB" sz="2000" dirty="0"/>
          </a:p>
        </p:txBody>
      </p:sp>
    </p:spTree>
    <p:extLst>
      <p:ext uri="{BB962C8B-B14F-4D97-AF65-F5344CB8AC3E}">
        <p14:creationId xmlns:p14="http://schemas.microsoft.com/office/powerpoint/2010/main" val="669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16</a:t>
            </a:fld>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Neutron provision outlook</a:t>
            </a:r>
            <a:endParaRPr lang="en-GB" sz="2400" dirty="0">
              <a:solidFill>
                <a:schemeClr val="bg1">
                  <a:lumMod val="65000"/>
                </a:schemeClr>
              </a:solidFill>
            </a:endParaRPr>
          </a:p>
        </p:txBody>
      </p:sp>
      <p:sp>
        <p:nvSpPr>
          <p:cNvPr id="8" name="Rounded Rectangle 7"/>
          <p:cNvSpPr/>
          <p:nvPr/>
        </p:nvSpPr>
        <p:spPr>
          <a:xfrm>
            <a:off x="553074" y="1268760"/>
            <a:ext cx="8201803" cy="489654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401477"/>
            <a:ext cx="6264696" cy="4691819"/>
          </a:xfrm>
          <a:prstGeom prst="rect">
            <a:avLst/>
          </a:prstGeom>
        </p:spPr>
      </p:pic>
      <p:sp>
        <p:nvSpPr>
          <p:cNvPr id="9" name="TextBox 8"/>
          <p:cNvSpPr txBox="1"/>
          <p:nvPr/>
        </p:nvSpPr>
        <p:spPr>
          <a:xfrm>
            <a:off x="755576" y="6453336"/>
            <a:ext cx="4608512" cy="276999"/>
          </a:xfrm>
          <a:prstGeom prst="rect">
            <a:avLst/>
          </a:prstGeom>
          <a:noFill/>
        </p:spPr>
        <p:txBody>
          <a:bodyPr wrap="square" rtlCol="0">
            <a:spAutoFit/>
          </a:bodyPr>
          <a:lstStyle/>
          <a:p>
            <a:r>
              <a:rPr lang="en-GB" sz="1200" dirty="0" smtClean="0">
                <a:solidFill>
                  <a:schemeClr val="tx1">
                    <a:lumMod val="50000"/>
                    <a:lumOff val="50000"/>
                  </a:schemeClr>
                </a:solidFill>
              </a:rPr>
              <a:t>Adapted from ESFRI strategy report on research infrastructure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2718136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17</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836570242"/>
              </p:ext>
            </p:extLst>
          </p:nvPr>
        </p:nvGraphicFramePr>
        <p:xfrm>
          <a:off x="611560" y="2218586"/>
          <a:ext cx="8064896" cy="2968105"/>
        </p:xfrm>
        <a:graphic>
          <a:graphicData uri="http://schemas.openxmlformats.org/drawingml/2006/table">
            <a:tbl>
              <a:tblPr firstRow="1" bandRow="1">
                <a:tableStyleId>{00A15C55-8517-42AA-B614-E9B94910E393}</a:tableStyleId>
              </a:tblPr>
              <a:tblGrid>
                <a:gridCol w="8064896">
                  <a:extLst>
                    <a:ext uri="{9D8B030D-6E8A-4147-A177-3AD203B41FA5}">
                      <a16:colId xmlns="" xmlns:a16="http://schemas.microsoft.com/office/drawing/2014/main" val="20001"/>
                    </a:ext>
                  </a:extLst>
                </a:gridCol>
              </a:tblGrid>
              <a:tr h="593621">
                <a:tc>
                  <a:txBody>
                    <a:bodyPr/>
                    <a:lstStyle/>
                    <a:p>
                      <a:r>
                        <a:rPr lang="en-GB" sz="2400" dirty="0" smtClean="0"/>
                        <a:t>Contents</a:t>
                      </a:r>
                      <a:endParaRPr lang="en-GB" sz="2400" dirty="0"/>
                    </a:p>
                  </a:txBody>
                  <a:tcPr/>
                </a:tc>
                <a:extLst>
                  <a:ext uri="{0D108BD9-81ED-4DB2-BD59-A6C34878D82A}">
                    <a16:rowId xmlns="" xmlns:a16="http://schemas.microsoft.com/office/drawing/2014/main" val="10000"/>
                  </a:ext>
                </a:extLst>
              </a:tr>
              <a:tr h="593621">
                <a:tc>
                  <a:txBody>
                    <a:bodyPr/>
                    <a:lstStyle/>
                    <a:p>
                      <a:r>
                        <a:rPr lang="en-GB" sz="2200" b="0" dirty="0">
                          <a:solidFill>
                            <a:schemeClr val="bg1">
                              <a:lumMod val="65000"/>
                            </a:schemeClr>
                          </a:solidFill>
                        </a:rPr>
                        <a:t>Scintacor</a:t>
                      </a:r>
                      <a:r>
                        <a:rPr lang="en-GB" sz="2200" b="0" dirty="0" smtClean="0">
                          <a:solidFill>
                            <a:schemeClr val="bg1">
                              <a:lumMod val="65000"/>
                            </a:schemeClr>
                          </a:solidFill>
                        </a:rPr>
                        <a:t>:</a:t>
                      </a:r>
                      <a:r>
                        <a:rPr lang="en-GB" sz="2200" b="0" baseline="0" dirty="0">
                          <a:solidFill>
                            <a:schemeClr val="bg1">
                              <a:lumMod val="65000"/>
                            </a:schemeClr>
                          </a:solidFill>
                        </a:rPr>
                        <a:t> </a:t>
                      </a:r>
                      <a:r>
                        <a:rPr lang="en-GB" sz="2200" b="0" baseline="0" dirty="0" smtClean="0">
                          <a:solidFill>
                            <a:schemeClr val="bg1">
                              <a:lumMod val="65000"/>
                            </a:schemeClr>
                          </a:solidFill>
                        </a:rPr>
                        <a:t>overview &amp; capabilities</a:t>
                      </a:r>
                      <a:endParaRPr lang="en-GB" sz="2200" b="0" dirty="0">
                        <a:solidFill>
                          <a:schemeClr val="bg1">
                            <a:lumMod val="65000"/>
                          </a:schemeClr>
                        </a:solidFill>
                      </a:endParaRPr>
                    </a:p>
                  </a:txBody>
                  <a:tcPr/>
                </a:tc>
                <a:extLst>
                  <a:ext uri="{0D108BD9-81ED-4DB2-BD59-A6C34878D82A}">
                    <a16:rowId xmlns="" xmlns:a16="http://schemas.microsoft.com/office/drawing/2014/main" val="10001"/>
                  </a:ext>
                </a:extLst>
              </a:tr>
              <a:tr h="593621">
                <a:tc>
                  <a:txBody>
                    <a:bodyPr/>
                    <a:lstStyle/>
                    <a:p>
                      <a:r>
                        <a:rPr lang="en-GB" sz="2200" b="0" dirty="0" smtClean="0">
                          <a:solidFill>
                            <a:schemeClr val="bg1">
                              <a:lumMod val="65000"/>
                            </a:schemeClr>
                          </a:solidFill>
                        </a:rPr>
                        <a:t>Faxitron: overview &amp;</a:t>
                      </a:r>
                      <a:r>
                        <a:rPr lang="en-GB" sz="2200" b="0" baseline="0" dirty="0" smtClean="0">
                          <a:solidFill>
                            <a:schemeClr val="bg1">
                              <a:lumMod val="65000"/>
                            </a:schemeClr>
                          </a:solidFill>
                        </a:rPr>
                        <a:t> capabilities</a:t>
                      </a:r>
                      <a:endParaRPr lang="en-GB" sz="2200" b="0" dirty="0">
                        <a:solidFill>
                          <a:schemeClr val="bg1">
                            <a:lumMod val="65000"/>
                          </a:schemeClr>
                        </a:solidFill>
                      </a:endParaRPr>
                    </a:p>
                  </a:txBody>
                  <a:tcPr/>
                </a:tc>
                <a:extLst>
                  <a:ext uri="{0D108BD9-81ED-4DB2-BD59-A6C34878D82A}">
                    <a16:rowId xmlns="" xmlns:a16="http://schemas.microsoft.com/office/drawing/2014/main" val="10002"/>
                  </a:ext>
                </a:extLst>
              </a:tr>
              <a:tr h="593621">
                <a:tc>
                  <a:txBody>
                    <a:bodyPr/>
                    <a:lstStyle/>
                    <a:p>
                      <a:r>
                        <a:rPr lang="en-GB" sz="2200" b="0" dirty="0" smtClean="0">
                          <a:solidFill>
                            <a:schemeClr val="bg1">
                              <a:lumMod val="65000"/>
                            </a:schemeClr>
                          </a:solidFill>
                        </a:rPr>
                        <a:t>Scintacor road map</a:t>
                      </a:r>
                      <a:endParaRPr lang="en-GB" sz="2200" b="0" dirty="0">
                        <a:solidFill>
                          <a:schemeClr val="bg1">
                            <a:lumMod val="65000"/>
                          </a:schemeClr>
                        </a:solidFill>
                      </a:endParaRPr>
                    </a:p>
                  </a:txBody>
                  <a:tcPr/>
                </a:tc>
                <a:extLst>
                  <a:ext uri="{0D108BD9-81ED-4DB2-BD59-A6C34878D82A}">
                    <a16:rowId xmlns="" xmlns:a16="http://schemas.microsoft.com/office/drawing/2014/main" val="10003"/>
                  </a:ext>
                </a:extLst>
              </a:tr>
              <a:tr h="593621">
                <a:tc>
                  <a:txBody>
                    <a:bodyPr/>
                    <a:lstStyle/>
                    <a:p>
                      <a:r>
                        <a:rPr lang="en-GB" sz="2200" b="0" dirty="0" smtClean="0">
                          <a:solidFill>
                            <a:schemeClr val="tx1">
                              <a:lumMod val="65000"/>
                              <a:lumOff val="35000"/>
                            </a:schemeClr>
                          </a:solidFill>
                        </a:rPr>
                        <a:t>Promoting industry participation</a:t>
                      </a:r>
                      <a:endParaRPr lang="en-GB" sz="2200" b="0" dirty="0">
                        <a:solidFill>
                          <a:schemeClr val="tx1">
                            <a:lumMod val="65000"/>
                            <a:lumOff val="35000"/>
                          </a:schemeClr>
                        </a:solidFill>
                      </a:endParaRPr>
                    </a:p>
                  </a:txBody>
                  <a:tcPr/>
                </a:tc>
              </a:tr>
            </a:tbl>
          </a:graphicData>
        </a:graphic>
      </p:graphicFrame>
    </p:spTree>
    <p:extLst>
      <p:ext uri="{BB962C8B-B14F-4D97-AF65-F5344CB8AC3E}">
        <p14:creationId xmlns:p14="http://schemas.microsoft.com/office/powerpoint/2010/main" val="686619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18</a:t>
            </a:fld>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A Scintacor perspective</a:t>
            </a:r>
            <a:endParaRPr lang="en-GB" sz="2400" dirty="0">
              <a:solidFill>
                <a:schemeClr val="bg1">
                  <a:lumMod val="65000"/>
                </a:schemeClr>
              </a:solidFill>
            </a:endParaRPr>
          </a:p>
        </p:txBody>
      </p:sp>
      <p:sp>
        <p:nvSpPr>
          <p:cNvPr id="10" name="TextBox 9"/>
          <p:cNvSpPr txBox="1"/>
          <p:nvPr/>
        </p:nvSpPr>
        <p:spPr>
          <a:xfrm>
            <a:off x="566848" y="1700808"/>
            <a:ext cx="8123382" cy="4401205"/>
          </a:xfrm>
          <a:prstGeom prst="rect">
            <a:avLst/>
          </a:prstGeom>
          <a:noFill/>
        </p:spPr>
        <p:txBody>
          <a:bodyPr wrap="square" rtlCol="0">
            <a:spAutoFit/>
          </a:bodyPr>
          <a:lstStyle/>
          <a:p>
            <a:pPr marL="395478" indent="-285750">
              <a:buClr>
                <a:srgbClr val="CEDBE3"/>
              </a:buClr>
              <a:buBlip>
                <a:blip r:embed="rId3"/>
              </a:buBlip>
              <a:defRPr/>
            </a:pPr>
            <a:r>
              <a:rPr lang="en-GB" sz="2000" dirty="0" smtClean="0">
                <a:solidFill>
                  <a:schemeClr val="tx1">
                    <a:lumMod val="65000"/>
                    <a:lumOff val="35000"/>
                  </a:schemeClr>
                </a:solidFill>
              </a:rPr>
              <a:t>Let us know all the story from the beginning</a:t>
            </a:r>
          </a:p>
          <a:p>
            <a:pPr marL="109728">
              <a:buClr>
                <a:srgbClr val="CEDBE3"/>
              </a:buClr>
              <a:defRPr/>
            </a:pPr>
            <a:endParaRPr lang="en-GB" sz="2000" dirty="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Tell us if you know other applications</a:t>
            </a:r>
          </a:p>
          <a:p>
            <a:pPr marL="109728">
              <a:buClr>
                <a:srgbClr val="CEDBE3"/>
              </a:buClr>
              <a:defRPr/>
            </a:pPr>
            <a:endParaRPr lang="en-GB" sz="2000" dirty="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Encourage </a:t>
            </a:r>
            <a:r>
              <a:rPr lang="en-GB" sz="2000" dirty="0">
                <a:solidFill>
                  <a:schemeClr val="tx1">
                    <a:lumMod val="65000"/>
                    <a:lumOff val="35000"/>
                  </a:schemeClr>
                </a:solidFill>
              </a:rPr>
              <a:t>component-level standardization </a:t>
            </a:r>
            <a:r>
              <a:rPr lang="en-GB" sz="2000" dirty="0" smtClean="0">
                <a:solidFill>
                  <a:schemeClr val="tx1">
                    <a:lumMod val="65000"/>
                    <a:lumOff val="35000"/>
                  </a:schemeClr>
                </a:solidFill>
              </a:rPr>
              <a:t>and design </a:t>
            </a:r>
            <a:r>
              <a:rPr lang="en-GB" sz="2000" dirty="0">
                <a:solidFill>
                  <a:schemeClr val="tx1">
                    <a:lumMod val="65000"/>
                    <a:lumOff val="35000"/>
                  </a:schemeClr>
                </a:solidFill>
              </a:rPr>
              <a:t>for manufacturing (DFM</a:t>
            </a:r>
            <a:r>
              <a:rPr lang="en-GB" sz="2000" dirty="0" smtClean="0">
                <a:solidFill>
                  <a:schemeClr val="tx1">
                    <a:lumMod val="65000"/>
                    <a:lumOff val="35000"/>
                  </a:schemeClr>
                </a:solidFill>
              </a:rPr>
              <a:t>)</a:t>
            </a:r>
          </a:p>
          <a:p>
            <a:pPr marL="395478" indent="-285750">
              <a:buClr>
                <a:srgbClr val="CEDBE3"/>
              </a:buClr>
              <a:buBlip>
                <a:blip r:embed="rId3"/>
              </a:buBlip>
              <a:defRPr/>
            </a:pPr>
            <a:endParaRPr lang="en-GB" sz="2000" dirty="0">
              <a:solidFill>
                <a:schemeClr val="tx1">
                  <a:lumMod val="65000"/>
                  <a:lumOff val="35000"/>
                </a:schemeClr>
              </a:solidFill>
            </a:endParaRPr>
          </a:p>
          <a:p>
            <a:pPr marL="395478" indent="-285750">
              <a:buClr>
                <a:srgbClr val="CEDBE3"/>
              </a:buClr>
              <a:buBlip>
                <a:blip r:embed="rId3"/>
              </a:buBlip>
              <a:defRPr/>
            </a:pPr>
            <a:r>
              <a:rPr lang="en-GB" sz="2000" dirty="0">
                <a:solidFill>
                  <a:schemeClr val="tx1">
                    <a:lumMod val="65000"/>
                    <a:lumOff val="35000"/>
                  </a:schemeClr>
                </a:solidFill>
              </a:rPr>
              <a:t>Capture user feed-back from previous generation </a:t>
            </a:r>
            <a:r>
              <a:rPr lang="en-GB" sz="2000" dirty="0" smtClean="0">
                <a:solidFill>
                  <a:schemeClr val="tx1">
                    <a:lumMod val="65000"/>
                    <a:lumOff val="35000"/>
                  </a:schemeClr>
                </a:solidFill>
              </a:rPr>
              <a:t>detectors</a:t>
            </a:r>
          </a:p>
          <a:p>
            <a:pPr marL="109728">
              <a:buClr>
                <a:srgbClr val="CEDBE3"/>
              </a:buClr>
              <a:defRPr/>
            </a:pPr>
            <a:endParaRPr lang="en-GB" sz="2000" dirty="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Let us do what we </a:t>
            </a:r>
            <a:r>
              <a:rPr lang="en-GB" sz="2000" dirty="0">
                <a:solidFill>
                  <a:schemeClr val="tx1">
                    <a:lumMod val="65000"/>
                    <a:lumOff val="35000"/>
                  </a:schemeClr>
                </a:solidFill>
              </a:rPr>
              <a:t>do best (inventory, handling, </a:t>
            </a:r>
            <a:r>
              <a:rPr lang="en-GB" sz="2000" dirty="0" smtClean="0">
                <a:solidFill>
                  <a:schemeClr val="tx1">
                    <a:lumMod val="65000"/>
                    <a:lumOff val="35000"/>
                  </a:schemeClr>
                </a:solidFill>
              </a:rPr>
              <a:t>processing)</a:t>
            </a:r>
          </a:p>
          <a:p>
            <a:pPr marL="109728">
              <a:buClr>
                <a:srgbClr val="CEDBE3"/>
              </a:buClr>
              <a:defRPr/>
            </a:pPr>
            <a:endParaRPr lang="en-GB" sz="2000" dirty="0" smtClean="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If you see ways we can improve be sure to tell us</a:t>
            </a:r>
          </a:p>
          <a:p>
            <a:pPr marL="395478" indent="-285750">
              <a:buClr>
                <a:srgbClr val="CEDBE3"/>
              </a:buClr>
              <a:buBlip>
                <a:blip r:embed="rId3"/>
              </a:buBlip>
              <a:defRPr/>
            </a:pPr>
            <a:endParaRPr lang="en-GB" sz="2000" dirty="0">
              <a:solidFill>
                <a:schemeClr val="tx1">
                  <a:lumMod val="65000"/>
                  <a:lumOff val="35000"/>
                </a:schemeClr>
              </a:solidFill>
            </a:endParaRPr>
          </a:p>
          <a:p>
            <a:pPr marL="395478" indent="-285750">
              <a:buClr>
                <a:srgbClr val="CEDBE3"/>
              </a:buClr>
              <a:buBlip>
                <a:blip r:embed="rId3"/>
              </a:buBlip>
              <a:defRPr/>
            </a:pPr>
            <a:r>
              <a:rPr lang="en-GB" sz="2000" dirty="0" smtClean="0">
                <a:solidFill>
                  <a:schemeClr val="tx1">
                    <a:lumMod val="65000"/>
                    <a:lumOff val="35000"/>
                  </a:schemeClr>
                </a:solidFill>
              </a:rPr>
              <a:t>Let us be part of the team</a:t>
            </a:r>
            <a:endParaRPr lang="en-GB" sz="2000" dirty="0">
              <a:solidFill>
                <a:schemeClr val="tx1">
                  <a:lumMod val="65000"/>
                  <a:lumOff val="35000"/>
                </a:schemeClr>
              </a:solidFill>
            </a:endParaRPr>
          </a:p>
        </p:txBody>
      </p:sp>
    </p:spTree>
    <p:extLst>
      <p:ext uri="{BB962C8B-B14F-4D97-AF65-F5344CB8AC3E}">
        <p14:creationId xmlns:p14="http://schemas.microsoft.com/office/powerpoint/2010/main" val="2815571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19</a:t>
            </a:fld>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Mutual benefit</a:t>
            </a:r>
            <a:endParaRPr lang="en-GB" sz="2400" dirty="0">
              <a:solidFill>
                <a:schemeClr val="bg1">
                  <a:lumMod val="65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582" b="41250"/>
          <a:stretch/>
        </p:blipFill>
        <p:spPr>
          <a:xfrm>
            <a:off x="-5198" y="4044475"/>
            <a:ext cx="9144000" cy="2813525"/>
          </a:xfrm>
          <a:prstGeom prst="rect">
            <a:avLst/>
          </a:prstGeom>
        </p:spPr>
      </p:pic>
      <p:sp>
        <p:nvSpPr>
          <p:cNvPr id="6" name="TextBox 5"/>
          <p:cNvSpPr txBox="1"/>
          <p:nvPr/>
        </p:nvSpPr>
        <p:spPr>
          <a:xfrm>
            <a:off x="395536" y="1340768"/>
            <a:ext cx="8123382" cy="2862322"/>
          </a:xfrm>
          <a:prstGeom prst="rect">
            <a:avLst/>
          </a:prstGeom>
          <a:noFill/>
        </p:spPr>
        <p:txBody>
          <a:bodyPr wrap="square" rtlCol="0">
            <a:spAutoFit/>
          </a:bodyPr>
          <a:lstStyle/>
          <a:p>
            <a:pPr marL="395478" indent="-285750">
              <a:buClr>
                <a:srgbClr val="CEDBE3"/>
              </a:buClr>
              <a:buBlip>
                <a:blip r:embed="rId4"/>
              </a:buBlip>
              <a:defRPr/>
            </a:pPr>
            <a:r>
              <a:rPr lang="en-GB" sz="2000" dirty="0" smtClean="0">
                <a:solidFill>
                  <a:schemeClr val="tx1">
                    <a:lumMod val="65000"/>
                    <a:lumOff val="35000"/>
                  </a:schemeClr>
                </a:solidFill>
              </a:rPr>
              <a:t>Keep on buying what we’ve got</a:t>
            </a:r>
          </a:p>
          <a:p>
            <a:pPr marL="395478" indent="-285750">
              <a:buClr>
                <a:srgbClr val="CEDBE3"/>
              </a:buClr>
              <a:buBlip>
                <a:blip r:embed="rId4"/>
              </a:buBlip>
              <a:defRPr/>
            </a:pPr>
            <a:endParaRPr lang="en-GB" sz="2000" dirty="0" smtClean="0">
              <a:solidFill>
                <a:schemeClr val="tx1">
                  <a:lumMod val="65000"/>
                  <a:lumOff val="35000"/>
                </a:schemeClr>
              </a:solidFill>
            </a:endParaRPr>
          </a:p>
          <a:p>
            <a:pPr marL="395478" indent="-285750">
              <a:buClr>
                <a:srgbClr val="CEDBE3"/>
              </a:buClr>
              <a:buBlip>
                <a:blip r:embed="rId4"/>
              </a:buBlip>
              <a:defRPr/>
            </a:pPr>
            <a:r>
              <a:rPr lang="en-GB" sz="2000" dirty="0" smtClean="0">
                <a:solidFill>
                  <a:schemeClr val="tx1">
                    <a:lumMod val="65000"/>
                    <a:lumOff val="35000"/>
                  </a:schemeClr>
                </a:solidFill>
              </a:rPr>
              <a:t>Come and talk to us when you have new ideas</a:t>
            </a:r>
          </a:p>
          <a:p>
            <a:pPr marL="395478" indent="-285750">
              <a:buClr>
                <a:srgbClr val="CEDBE3"/>
              </a:buClr>
              <a:buBlip>
                <a:blip r:embed="rId4"/>
              </a:buBlip>
              <a:defRPr/>
            </a:pPr>
            <a:endParaRPr lang="en-GB" sz="2000" dirty="0">
              <a:solidFill>
                <a:schemeClr val="tx1">
                  <a:lumMod val="65000"/>
                  <a:lumOff val="35000"/>
                </a:schemeClr>
              </a:solidFill>
            </a:endParaRPr>
          </a:p>
          <a:p>
            <a:pPr marL="395478" indent="-285750">
              <a:buClr>
                <a:srgbClr val="CEDBE3"/>
              </a:buClr>
              <a:buBlip>
                <a:blip r:embed="rId4"/>
              </a:buBlip>
              <a:defRPr/>
            </a:pPr>
            <a:r>
              <a:rPr lang="en-GB" sz="2000" dirty="0" smtClean="0">
                <a:solidFill>
                  <a:schemeClr val="tx1">
                    <a:lumMod val="65000"/>
                    <a:lumOff val="35000"/>
                  </a:schemeClr>
                </a:solidFill>
              </a:rPr>
              <a:t>Let us know all the story from the beginning</a:t>
            </a:r>
          </a:p>
          <a:p>
            <a:pPr marL="395478" indent="-285750">
              <a:buClr>
                <a:srgbClr val="CEDBE3"/>
              </a:buClr>
              <a:buBlip>
                <a:blip r:embed="rId4"/>
              </a:buBlip>
              <a:defRPr/>
            </a:pPr>
            <a:endParaRPr lang="en-GB" sz="2000" dirty="0">
              <a:solidFill>
                <a:schemeClr val="tx1">
                  <a:lumMod val="65000"/>
                  <a:lumOff val="35000"/>
                </a:schemeClr>
              </a:solidFill>
            </a:endParaRPr>
          </a:p>
          <a:p>
            <a:pPr marL="395478" indent="-285750">
              <a:buClr>
                <a:srgbClr val="CEDBE3"/>
              </a:buClr>
              <a:buBlip>
                <a:blip r:embed="rId4"/>
              </a:buBlip>
              <a:defRPr/>
            </a:pPr>
            <a:r>
              <a:rPr lang="en-GB" sz="2000" dirty="0" smtClean="0">
                <a:solidFill>
                  <a:schemeClr val="tx1">
                    <a:lumMod val="65000"/>
                    <a:lumOff val="35000"/>
                  </a:schemeClr>
                </a:solidFill>
              </a:rPr>
              <a:t>Let’s work together to stretch the boundaries of the neutron community and achieve even greater impact </a:t>
            </a:r>
          </a:p>
          <a:p>
            <a:pPr marL="109728">
              <a:buClr>
                <a:srgbClr val="CEDBE3"/>
              </a:buClr>
              <a:defRPr/>
            </a:pPr>
            <a:endParaRPr lang="en-GB" sz="2000" dirty="0">
              <a:solidFill>
                <a:schemeClr val="tx1">
                  <a:lumMod val="65000"/>
                  <a:lumOff val="35000"/>
                </a:schemeClr>
              </a:solidFill>
            </a:endParaRPr>
          </a:p>
        </p:txBody>
      </p:sp>
      <p:sp>
        <p:nvSpPr>
          <p:cNvPr id="7" name="TextBox 6"/>
          <p:cNvSpPr txBox="1"/>
          <p:nvPr/>
        </p:nvSpPr>
        <p:spPr>
          <a:xfrm>
            <a:off x="1504899" y="4451939"/>
            <a:ext cx="5904656" cy="584775"/>
          </a:xfrm>
          <a:prstGeom prst="rect">
            <a:avLst/>
          </a:prstGeom>
          <a:noFill/>
        </p:spPr>
        <p:txBody>
          <a:bodyPr wrap="square" rtlCol="0">
            <a:spAutoFit/>
          </a:bodyPr>
          <a:lstStyle/>
          <a:p>
            <a:pPr algn="ctr"/>
            <a:r>
              <a:rPr lang="en-GB" sz="3200" b="1" dirty="0" smtClean="0">
                <a:solidFill>
                  <a:srgbClr val="952D98"/>
                </a:solidFill>
              </a:rPr>
              <a:t>Thank You !</a:t>
            </a:r>
            <a:endParaRPr lang="en-GB" sz="3200" b="1" dirty="0">
              <a:solidFill>
                <a:srgbClr val="952D98"/>
              </a:solidFill>
            </a:endParaRPr>
          </a:p>
        </p:txBody>
      </p:sp>
    </p:spTree>
    <p:extLst>
      <p:ext uri="{BB962C8B-B14F-4D97-AF65-F5344CB8AC3E}">
        <p14:creationId xmlns:p14="http://schemas.microsoft.com/office/powerpoint/2010/main" val="3661075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2</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825798325"/>
              </p:ext>
            </p:extLst>
          </p:nvPr>
        </p:nvGraphicFramePr>
        <p:xfrm>
          <a:off x="611560" y="2218586"/>
          <a:ext cx="8064896" cy="2968105"/>
        </p:xfrm>
        <a:graphic>
          <a:graphicData uri="http://schemas.openxmlformats.org/drawingml/2006/table">
            <a:tbl>
              <a:tblPr firstRow="1" bandRow="1">
                <a:tableStyleId>{00A15C55-8517-42AA-B614-E9B94910E393}</a:tableStyleId>
              </a:tblPr>
              <a:tblGrid>
                <a:gridCol w="8064896">
                  <a:extLst>
                    <a:ext uri="{9D8B030D-6E8A-4147-A177-3AD203B41FA5}">
                      <a16:colId xmlns="" xmlns:a16="http://schemas.microsoft.com/office/drawing/2014/main" val="20001"/>
                    </a:ext>
                  </a:extLst>
                </a:gridCol>
              </a:tblGrid>
              <a:tr h="593621">
                <a:tc>
                  <a:txBody>
                    <a:bodyPr/>
                    <a:lstStyle/>
                    <a:p>
                      <a:r>
                        <a:rPr lang="en-GB" sz="2400" dirty="0" smtClean="0"/>
                        <a:t>Contents</a:t>
                      </a:r>
                      <a:endParaRPr lang="en-GB" sz="2400" dirty="0"/>
                    </a:p>
                  </a:txBody>
                  <a:tcPr/>
                </a:tc>
                <a:extLst>
                  <a:ext uri="{0D108BD9-81ED-4DB2-BD59-A6C34878D82A}">
                    <a16:rowId xmlns="" xmlns:a16="http://schemas.microsoft.com/office/drawing/2014/main" val="10000"/>
                  </a:ext>
                </a:extLst>
              </a:tr>
              <a:tr h="593621">
                <a:tc>
                  <a:txBody>
                    <a:bodyPr/>
                    <a:lstStyle/>
                    <a:p>
                      <a:r>
                        <a:rPr lang="en-GB" sz="2200" b="0" dirty="0">
                          <a:solidFill>
                            <a:schemeClr val="tx1">
                              <a:lumMod val="75000"/>
                              <a:lumOff val="25000"/>
                            </a:schemeClr>
                          </a:solidFill>
                        </a:rPr>
                        <a:t>Scintacor</a:t>
                      </a:r>
                      <a:r>
                        <a:rPr lang="en-GB" sz="2200" b="0" dirty="0" smtClean="0">
                          <a:solidFill>
                            <a:schemeClr val="tx1">
                              <a:lumMod val="75000"/>
                              <a:lumOff val="25000"/>
                            </a:schemeClr>
                          </a:solidFill>
                        </a:rPr>
                        <a:t>:</a:t>
                      </a:r>
                      <a:r>
                        <a:rPr lang="en-GB" sz="2200" b="0" baseline="0" dirty="0">
                          <a:solidFill>
                            <a:schemeClr val="tx1">
                              <a:lumMod val="75000"/>
                              <a:lumOff val="25000"/>
                            </a:schemeClr>
                          </a:solidFill>
                        </a:rPr>
                        <a:t> </a:t>
                      </a:r>
                      <a:r>
                        <a:rPr lang="en-GB" sz="2200" b="0" baseline="0" dirty="0" smtClean="0">
                          <a:solidFill>
                            <a:schemeClr val="tx1">
                              <a:lumMod val="75000"/>
                              <a:lumOff val="25000"/>
                            </a:schemeClr>
                          </a:solidFill>
                        </a:rPr>
                        <a:t>overview &amp; capabilities</a:t>
                      </a:r>
                      <a:endParaRPr lang="en-GB" sz="2200" b="0" dirty="0">
                        <a:solidFill>
                          <a:schemeClr val="tx1">
                            <a:lumMod val="75000"/>
                            <a:lumOff val="25000"/>
                          </a:schemeClr>
                        </a:solidFill>
                      </a:endParaRPr>
                    </a:p>
                  </a:txBody>
                  <a:tcPr/>
                </a:tc>
                <a:extLst>
                  <a:ext uri="{0D108BD9-81ED-4DB2-BD59-A6C34878D82A}">
                    <a16:rowId xmlns="" xmlns:a16="http://schemas.microsoft.com/office/drawing/2014/main" val="10001"/>
                  </a:ext>
                </a:extLst>
              </a:tr>
              <a:tr h="593621">
                <a:tc>
                  <a:txBody>
                    <a:bodyPr/>
                    <a:lstStyle/>
                    <a:p>
                      <a:r>
                        <a:rPr lang="en-GB" sz="2200" b="0" dirty="0" smtClean="0">
                          <a:solidFill>
                            <a:schemeClr val="tx1">
                              <a:lumMod val="75000"/>
                              <a:lumOff val="25000"/>
                            </a:schemeClr>
                          </a:solidFill>
                        </a:rPr>
                        <a:t>Faxitron: overview &amp;</a:t>
                      </a:r>
                      <a:r>
                        <a:rPr lang="en-GB" sz="2200" b="0" baseline="0" dirty="0" smtClean="0">
                          <a:solidFill>
                            <a:schemeClr val="tx1">
                              <a:lumMod val="75000"/>
                              <a:lumOff val="25000"/>
                            </a:schemeClr>
                          </a:solidFill>
                        </a:rPr>
                        <a:t> capabilities</a:t>
                      </a:r>
                      <a:endParaRPr lang="en-GB" sz="2200" b="0" dirty="0">
                        <a:solidFill>
                          <a:schemeClr val="tx1">
                            <a:lumMod val="75000"/>
                            <a:lumOff val="25000"/>
                          </a:schemeClr>
                        </a:solidFill>
                      </a:endParaRPr>
                    </a:p>
                  </a:txBody>
                  <a:tcPr/>
                </a:tc>
                <a:extLst>
                  <a:ext uri="{0D108BD9-81ED-4DB2-BD59-A6C34878D82A}">
                    <a16:rowId xmlns="" xmlns:a16="http://schemas.microsoft.com/office/drawing/2014/main" val="10002"/>
                  </a:ext>
                </a:extLst>
              </a:tr>
              <a:tr h="593621">
                <a:tc>
                  <a:txBody>
                    <a:bodyPr/>
                    <a:lstStyle/>
                    <a:p>
                      <a:r>
                        <a:rPr lang="en-GB" sz="2200" b="0" dirty="0" smtClean="0">
                          <a:solidFill>
                            <a:schemeClr val="tx1">
                              <a:lumMod val="75000"/>
                              <a:lumOff val="25000"/>
                            </a:schemeClr>
                          </a:solidFill>
                        </a:rPr>
                        <a:t>Scintacor road map</a:t>
                      </a:r>
                      <a:endParaRPr lang="en-GB" sz="2200" b="0" dirty="0">
                        <a:solidFill>
                          <a:schemeClr val="tx1">
                            <a:lumMod val="75000"/>
                            <a:lumOff val="25000"/>
                          </a:schemeClr>
                        </a:solidFill>
                      </a:endParaRPr>
                    </a:p>
                  </a:txBody>
                  <a:tcPr/>
                </a:tc>
                <a:extLst>
                  <a:ext uri="{0D108BD9-81ED-4DB2-BD59-A6C34878D82A}">
                    <a16:rowId xmlns="" xmlns:a16="http://schemas.microsoft.com/office/drawing/2014/main" val="10003"/>
                  </a:ext>
                </a:extLst>
              </a:tr>
              <a:tr h="593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dirty="0" smtClean="0">
                          <a:solidFill>
                            <a:schemeClr val="tx1">
                              <a:lumMod val="75000"/>
                              <a:lumOff val="25000"/>
                            </a:schemeClr>
                          </a:solidFill>
                        </a:rPr>
                        <a:t>Promoting industry participation</a:t>
                      </a:r>
                    </a:p>
                  </a:txBody>
                  <a:tcPr/>
                </a:tc>
              </a:tr>
            </a:tbl>
          </a:graphicData>
        </a:graphic>
      </p:graphicFrame>
    </p:spTree>
    <p:extLst>
      <p:ext uri="{BB962C8B-B14F-4D97-AF65-F5344CB8AC3E}">
        <p14:creationId xmlns:p14="http://schemas.microsoft.com/office/powerpoint/2010/main" val="1397231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tx1">
                    <a:lumMod val="50000"/>
                    <a:lumOff val="50000"/>
                  </a:schemeClr>
                </a:solidFill>
              </a:rPr>
              <a:t>Scintacor: overview</a:t>
            </a:r>
            <a:endParaRPr lang="en-GB" sz="2400" dirty="0">
              <a:solidFill>
                <a:schemeClr val="tx1">
                  <a:lumMod val="50000"/>
                  <a:lumOff val="50000"/>
                </a:schemeClr>
              </a:solidFill>
            </a:endParaRPr>
          </a:p>
        </p:txBody>
      </p:sp>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3</a:t>
            </a:fld>
            <a:endParaRPr lang="en-GB" dirty="0"/>
          </a:p>
        </p:txBody>
      </p:sp>
      <p:sp>
        <p:nvSpPr>
          <p:cNvPr id="3" name="TextBox 2"/>
          <p:cNvSpPr txBox="1"/>
          <p:nvPr/>
        </p:nvSpPr>
        <p:spPr>
          <a:xfrm>
            <a:off x="179512" y="1268760"/>
            <a:ext cx="8568952" cy="5632311"/>
          </a:xfrm>
          <a:prstGeom prst="rect">
            <a:avLst/>
          </a:prstGeom>
          <a:noFill/>
        </p:spPr>
        <p:txBody>
          <a:bodyPr wrap="square" rtlCol="0">
            <a:spAutoFit/>
          </a:bodyPr>
          <a:lstStyle/>
          <a:p>
            <a:pPr marL="395478" indent="-285750">
              <a:buClr>
                <a:srgbClr val="CEDBE3"/>
              </a:buClr>
              <a:buBlip>
                <a:blip r:embed="rId3"/>
              </a:buBlip>
              <a:defRPr/>
            </a:pPr>
            <a:r>
              <a:rPr lang="en-US" sz="2000" dirty="0">
                <a:solidFill>
                  <a:schemeClr val="tx1">
                    <a:lumMod val="65000"/>
                    <a:lumOff val="35000"/>
                  </a:schemeClr>
                </a:solidFill>
              </a:rPr>
              <a:t>Specialist scintillation company with a strong customer </a:t>
            </a:r>
            <a:r>
              <a:rPr lang="en-US" sz="2000" dirty="0" smtClean="0">
                <a:solidFill>
                  <a:schemeClr val="tx1">
                    <a:lumMod val="65000"/>
                    <a:lumOff val="35000"/>
                  </a:schemeClr>
                </a:solidFill>
              </a:rPr>
              <a:t>focus</a:t>
            </a:r>
          </a:p>
          <a:p>
            <a:pPr marL="109728">
              <a:buClr>
                <a:srgbClr val="CEDBE3"/>
              </a:buClr>
              <a:defRPr/>
            </a:pPr>
            <a:endParaRPr lang="en-US" sz="2000" dirty="0">
              <a:solidFill>
                <a:schemeClr val="tx1">
                  <a:lumMod val="65000"/>
                  <a:lumOff val="35000"/>
                </a:schemeClr>
              </a:solidFill>
            </a:endParaRPr>
          </a:p>
          <a:p>
            <a:pPr marL="395478" indent="-285750">
              <a:buClr>
                <a:srgbClr val="CEDBE3"/>
              </a:buClr>
              <a:buBlip>
                <a:blip r:embed="rId3"/>
              </a:buBlip>
              <a:defRPr/>
            </a:pPr>
            <a:r>
              <a:rPr lang="en-GB" sz="2000" dirty="0">
                <a:solidFill>
                  <a:schemeClr val="tx1">
                    <a:lumMod val="65000"/>
                    <a:lumOff val="35000"/>
                  </a:schemeClr>
                </a:solidFill>
              </a:rPr>
              <a:t>Founded in the 1920’s as Levy West Laboratory, which pioneered the use of phosphor structured scintillators for imaging and detection</a:t>
            </a:r>
            <a:endParaRPr lang="en-US" sz="2000" dirty="0">
              <a:solidFill>
                <a:schemeClr val="tx1">
                  <a:lumMod val="65000"/>
                  <a:lumOff val="35000"/>
                </a:schemeClr>
              </a:solidFill>
            </a:endParaRPr>
          </a:p>
          <a:p>
            <a:pPr marL="109728">
              <a:buClr>
                <a:srgbClr val="CEDBE3"/>
              </a:buClr>
              <a:defRPr/>
            </a:pPr>
            <a:endParaRPr lang="en-US" sz="2000" dirty="0">
              <a:solidFill>
                <a:schemeClr val="tx1">
                  <a:lumMod val="65000"/>
                  <a:lumOff val="35000"/>
                </a:schemeClr>
              </a:solidFill>
            </a:endParaRPr>
          </a:p>
          <a:p>
            <a:pPr marL="395478" indent="-285750">
              <a:buClr>
                <a:srgbClr val="CEDBE3"/>
              </a:buClr>
              <a:buBlip>
                <a:blip r:embed="rId3"/>
              </a:buBlip>
              <a:defRPr/>
            </a:pPr>
            <a:r>
              <a:rPr lang="en-US" sz="2000" dirty="0" smtClean="0">
                <a:solidFill>
                  <a:schemeClr val="tx1">
                    <a:lumMod val="65000"/>
                    <a:lumOff val="35000"/>
                  </a:schemeClr>
                </a:solidFill>
              </a:rPr>
              <a:t>Continued </a:t>
            </a:r>
            <a:r>
              <a:rPr lang="en-US" sz="2000" dirty="0">
                <a:solidFill>
                  <a:schemeClr val="tx1">
                    <a:lumMod val="65000"/>
                    <a:lumOff val="35000"/>
                  </a:schemeClr>
                </a:solidFill>
              </a:rPr>
              <a:t>investment in manufacturing and </a:t>
            </a:r>
            <a:r>
              <a:rPr lang="en-US" sz="2000" dirty="0" smtClean="0">
                <a:solidFill>
                  <a:schemeClr val="tx1">
                    <a:lumMod val="65000"/>
                    <a:lumOff val="35000"/>
                  </a:schemeClr>
                </a:solidFill>
              </a:rPr>
              <a:t>R&amp;D</a:t>
            </a:r>
          </a:p>
          <a:p>
            <a:pPr marL="395478" indent="-285750">
              <a:buClr>
                <a:srgbClr val="CEDBE3"/>
              </a:buClr>
              <a:buBlip>
                <a:blip r:embed="rId3"/>
              </a:buBlip>
              <a:defRPr/>
            </a:pPr>
            <a:endParaRPr lang="en-US" sz="2000" dirty="0">
              <a:solidFill>
                <a:schemeClr val="tx1">
                  <a:lumMod val="65000"/>
                  <a:lumOff val="35000"/>
                </a:schemeClr>
              </a:solidFill>
            </a:endParaRPr>
          </a:p>
          <a:p>
            <a:pPr marL="395478" indent="-285750">
              <a:buClr>
                <a:srgbClr val="CEDBE3"/>
              </a:buClr>
              <a:buBlip>
                <a:blip r:embed="rId3"/>
              </a:buBlip>
              <a:defRPr/>
            </a:pPr>
            <a:r>
              <a:rPr lang="en-US" sz="2000" dirty="0" smtClean="0">
                <a:solidFill>
                  <a:schemeClr val="tx1">
                    <a:lumMod val="65000"/>
                    <a:lumOff val="35000"/>
                  </a:schemeClr>
                </a:solidFill>
              </a:rPr>
              <a:t>2,700 m</a:t>
            </a:r>
            <a:r>
              <a:rPr lang="en-US" sz="2000" baseline="30000" dirty="0" smtClean="0">
                <a:solidFill>
                  <a:schemeClr val="tx1">
                    <a:lumMod val="65000"/>
                    <a:lumOff val="35000"/>
                  </a:schemeClr>
                </a:solidFill>
              </a:rPr>
              <a:t>2</a:t>
            </a:r>
            <a:r>
              <a:rPr lang="en-US" sz="2000" dirty="0" smtClean="0">
                <a:solidFill>
                  <a:schemeClr val="tx1">
                    <a:lumMod val="65000"/>
                    <a:lumOff val="35000"/>
                  </a:schemeClr>
                </a:solidFill>
              </a:rPr>
              <a:t> state-of-the-art </a:t>
            </a:r>
            <a:r>
              <a:rPr lang="en-US" sz="2000" dirty="0" smtClean="0">
                <a:solidFill>
                  <a:schemeClr val="tx1">
                    <a:lumMod val="65000"/>
                    <a:lumOff val="35000"/>
                  </a:schemeClr>
                </a:solidFill>
              </a:rPr>
              <a:t>facility in Cambridge UK</a:t>
            </a:r>
          </a:p>
          <a:p>
            <a:pPr marL="395478" indent="-285750">
              <a:buClr>
                <a:srgbClr val="CEDBE3"/>
              </a:buClr>
              <a:buBlip>
                <a:blip r:embed="rId3"/>
              </a:buBlip>
              <a:defRPr/>
            </a:pPr>
            <a:endParaRPr lang="en-US" sz="2000" dirty="0">
              <a:solidFill>
                <a:schemeClr val="tx1">
                  <a:lumMod val="65000"/>
                  <a:lumOff val="35000"/>
                </a:schemeClr>
              </a:solidFill>
            </a:endParaRPr>
          </a:p>
          <a:p>
            <a:pPr marL="395478" indent="-285750">
              <a:buClr>
                <a:srgbClr val="CEDBE3"/>
              </a:buClr>
              <a:buBlip>
                <a:blip r:embed="rId3"/>
              </a:buBlip>
              <a:defRPr/>
            </a:pPr>
            <a:r>
              <a:rPr lang="en-US" sz="2000" dirty="0" smtClean="0">
                <a:solidFill>
                  <a:schemeClr val="tx1">
                    <a:lumMod val="65000"/>
                    <a:lumOff val="35000"/>
                  </a:schemeClr>
                </a:solidFill>
                <a:sym typeface="Symbol" panose="05050102010706020507" pitchFamily="18" charset="2"/>
              </a:rPr>
              <a:t>Extensive </a:t>
            </a:r>
            <a:r>
              <a:rPr lang="en-US" sz="2000" dirty="0" smtClean="0">
                <a:solidFill>
                  <a:schemeClr val="tx1">
                    <a:lumMod val="65000"/>
                    <a:lumOff val="35000"/>
                  </a:schemeClr>
                </a:solidFill>
              </a:rPr>
              <a:t>clean room environment </a:t>
            </a:r>
          </a:p>
          <a:p>
            <a:pPr marL="395478" indent="-285750">
              <a:buClr>
                <a:srgbClr val="CEDBE3"/>
              </a:buClr>
              <a:buBlip>
                <a:blip r:embed="rId3"/>
              </a:buBlip>
              <a:defRPr/>
            </a:pPr>
            <a:endParaRPr lang="en-US" sz="2000" dirty="0">
              <a:solidFill>
                <a:schemeClr val="tx1">
                  <a:lumMod val="65000"/>
                  <a:lumOff val="35000"/>
                </a:schemeClr>
              </a:solidFill>
            </a:endParaRPr>
          </a:p>
          <a:p>
            <a:pPr marL="395478" indent="-285750">
              <a:buClr>
                <a:srgbClr val="CEDBE3"/>
              </a:buClr>
              <a:buBlip>
                <a:blip r:embed="rId3"/>
              </a:buBlip>
              <a:defRPr/>
            </a:pPr>
            <a:r>
              <a:rPr lang="en-US" sz="2000" dirty="0" smtClean="0">
                <a:solidFill>
                  <a:schemeClr val="tx1">
                    <a:lumMod val="65000"/>
                    <a:lumOff val="35000"/>
                  </a:schemeClr>
                </a:solidFill>
              </a:rPr>
              <a:t>Steady </a:t>
            </a:r>
            <a:r>
              <a:rPr lang="en-US" sz="2000" dirty="0">
                <a:solidFill>
                  <a:schemeClr val="tx1">
                    <a:lumMod val="65000"/>
                    <a:lumOff val="35000"/>
                  </a:schemeClr>
                </a:solidFill>
              </a:rPr>
              <a:t>revenue growth (FY 2015/16 ~$10m) </a:t>
            </a:r>
            <a:endParaRPr lang="en-US" sz="2000" dirty="0" smtClean="0">
              <a:solidFill>
                <a:schemeClr val="tx1">
                  <a:lumMod val="65000"/>
                  <a:lumOff val="35000"/>
                </a:schemeClr>
              </a:solidFill>
            </a:endParaRPr>
          </a:p>
          <a:p>
            <a:pPr marL="395478" indent="-285750">
              <a:buClr>
                <a:srgbClr val="CEDBE3"/>
              </a:buClr>
              <a:buBlip>
                <a:blip r:embed="rId3"/>
              </a:buBlip>
              <a:defRPr/>
            </a:pPr>
            <a:endParaRPr lang="en-US" sz="2000" dirty="0">
              <a:solidFill>
                <a:schemeClr val="tx1">
                  <a:lumMod val="65000"/>
                  <a:lumOff val="35000"/>
                </a:schemeClr>
              </a:solidFill>
            </a:endParaRPr>
          </a:p>
          <a:p>
            <a:pPr marL="395478" indent="-285750">
              <a:buClr>
                <a:srgbClr val="CEDBE3"/>
              </a:buClr>
              <a:buBlip>
                <a:blip r:embed="rId3"/>
              </a:buBlip>
              <a:defRPr/>
            </a:pPr>
            <a:r>
              <a:rPr lang="en-US" sz="2000" dirty="0" smtClean="0">
                <a:solidFill>
                  <a:schemeClr val="tx1">
                    <a:lumMod val="65000"/>
                    <a:lumOff val="35000"/>
                  </a:schemeClr>
                </a:solidFill>
              </a:rPr>
              <a:t>50 people, 10 in Engineering / R&amp;D </a:t>
            </a:r>
          </a:p>
          <a:p>
            <a:pPr marL="109728">
              <a:buClr>
                <a:srgbClr val="CEDBE3"/>
              </a:buClr>
              <a:defRPr/>
            </a:pPr>
            <a:endParaRPr lang="en-US" sz="2000" dirty="0">
              <a:solidFill>
                <a:schemeClr val="tx1">
                  <a:lumMod val="65000"/>
                  <a:lumOff val="35000"/>
                </a:schemeClr>
              </a:solidFill>
            </a:endParaRPr>
          </a:p>
          <a:p>
            <a:pPr marL="395478" indent="-285750">
              <a:buClr>
                <a:srgbClr val="CEDBE3"/>
              </a:buClr>
              <a:buBlip>
                <a:blip r:embed="rId3"/>
              </a:buBlip>
              <a:defRPr/>
            </a:pPr>
            <a:r>
              <a:rPr lang="en-US" sz="2000" dirty="0">
                <a:solidFill>
                  <a:schemeClr val="tx1">
                    <a:lumMod val="65000"/>
                    <a:lumOff val="35000"/>
                  </a:schemeClr>
                </a:solidFill>
              </a:rPr>
              <a:t>Privately owned, self-funded, long term view</a:t>
            </a:r>
          </a:p>
          <a:p>
            <a:pPr marL="395478" indent="-285750">
              <a:buClr>
                <a:srgbClr val="CEDBE3"/>
              </a:buClr>
              <a:buBlip>
                <a:blip r:embed="rId3"/>
              </a:buBlip>
              <a:defRPr/>
            </a:pPr>
            <a:endParaRPr lang="en-GB" sz="2000" dirty="0">
              <a:solidFill>
                <a:schemeClr val="tx1">
                  <a:lumMod val="65000"/>
                  <a:lumOff val="35000"/>
                </a:schemeClr>
              </a:solidFill>
            </a:endParaRPr>
          </a:p>
          <a:p>
            <a:pPr marL="109728">
              <a:buClr>
                <a:srgbClr val="CEDBE3"/>
              </a:buClr>
              <a:defRPr/>
            </a:pPr>
            <a:endParaRPr lang="en-GB" sz="2000"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0707" r="1"/>
          <a:stretch/>
        </p:blipFill>
        <p:spPr>
          <a:xfrm>
            <a:off x="5802248" y="3501008"/>
            <a:ext cx="3024336" cy="2661306"/>
          </a:xfrm>
          <a:prstGeom prst="roundRect">
            <a:avLst>
              <a:gd name="adj" fmla="val 16667"/>
            </a:avLst>
          </a:prstGeom>
          <a:ln>
            <a:noFill/>
          </a:ln>
          <a:effectLst/>
        </p:spPr>
      </p:pic>
    </p:spTree>
    <p:extLst>
      <p:ext uri="{BB962C8B-B14F-4D97-AF65-F5344CB8AC3E}">
        <p14:creationId xmlns:p14="http://schemas.microsoft.com/office/powerpoint/2010/main" val="117708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663079"/>
            <a:ext cx="5904656" cy="461665"/>
          </a:xfrm>
          <a:prstGeom prst="rect">
            <a:avLst/>
          </a:prstGeom>
          <a:noFill/>
        </p:spPr>
        <p:txBody>
          <a:bodyPr wrap="square" rtlCol="0">
            <a:spAutoFit/>
          </a:bodyPr>
          <a:lstStyle/>
          <a:p>
            <a:pPr algn="r"/>
            <a:r>
              <a:rPr lang="en-GB" sz="2400" dirty="0">
                <a:solidFill>
                  <a:schemeClr val="bg1">
                    <a:lumMod val="65000"/>
                  </a:schemeClr>
                </a:solidFill>
              </a:rPr>
              <a:t>93% export mainly US and Europe </a:t>
            </a:r>
          </a:p>
        </p:txBody>
      </p:sp>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4</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228" t="54" r="-7079" b="-54"/>
          <a:stretch/>
        </p:blipFill>
        <p:spPr>
          <a:xfrm>
            <a:off x="251520" y="1412776"/>
            <a:ext cx="9416497" cy="4883852"/>
          </a:xfrm>
          <a:prstGeom prst="rect">
            <a:avLst/>
          </a:prstGeom>
        </p:spPr>
      </p:pic>
      <p:grpSp>
        <p:nvGrpSpPr>
          <p:cNvPr id="3" name="Group 2"/>
          <p:cNvGrpSpPr/>
          <p:nvPr/>
        </p:nvGrpSpPr>
        <p:grpSpPr>
          <a:xfrm>
            <a:off x="611560" y="2025617"/>
            <a:ext cx="6696744" cy="3963733"/>
            <a:chOff x="611560" y="2025617"/>
            <a:chExt cx="6696744" cy="3963733"/>
          </a:xfrm>
        </p:grpSpPr>
        <p:sp>
          <p:nvSpPr>
            <p:cNvPr id="6" name="TextBox 5"/>
            <p:cNvSpPr txBox="1"/>
            <p:nvPr/>
          </p:nvSpPr>
          <p:spPr>
            <a:xfrm>
              <a:off x="2339752" y="3095749"/>
              <a:ext cx="1080120" cy="400110"/>
            </a:xfrm>
            <a:prstGeom prst="rect">
              <a:avLst/>
            </a:prstGeom>
            <a:noFill/>
          </p:spPr>
          <p:txBody>
            <a:bodyPr wrap="square" rtlCol="0">
              <a:spAutoFit/>
            </a:bodyPr>
            <a:lstStyle/>
            <a:p>
              <a:pPr marL="109728">
                <a:buClr>
                  <a:srgbClr val="CEDBE3"/>
                </a:buClr>
                <a:defRPr/>
              </a:pPr>
              <a:r>
                <a:rPr lang="en-US" sz="2000" dirty="0" smtClean="0">
                  <a:solidFill>
                    <a:srgbClr val="952D98"/>
                  </a:solidFill>
                </a:rPr>
                <a:t>Dental</a:t>
              </a:r>
            </a:p>
          </p:txBody>
        </p:sp>
        <p:sp>
          <p:nvSpPr>
            <p:cNvPr id="8" name="TextBox 7"/>
            <p:cNvSpPr txBox="1"/>
            <p:nvPr/>
          </p:nvSpPr>
          <p:spPr>
            <a:xfrm>
              <a:off x="3275856" y="4696188"/>
              <a:ext cx="1212317" cy="400110"/>
            </a:xfrm>
            <a:prstGeom prst="rect">
              <a:avLst/>
            </a:prstGeom>
            <a:noFill/>
          </p:spPr>
          <p:txBody>
            <a:bodyPr wrap="square" rtlCol="0">
              <a:spAutoFit/>
            </a:bodyPr>
            <a:lstStyle/>
            <a:p>
              <a:pPr marL="109728">
                <a:buClr>
                  <a:srgbClr val="CEDBE3"/>
                </a:buClr>
                <a:defRPr/>
              </a:pPr>
              <a:r>
                <a:rPr lang="en-US" sz="2000" dirty="0" smtClean="0">
                  <a:solidFill>
                    <a:schemeClr val="tx1">
                      <a:lumMod val="65000"/>
                      <a:lumOff val="35000"/>
                    </a:schemeClr>
                  </a:solidFill>
                </a:rPr>
                <a:t>Medical</a:t>
              </a:r>
            </a:p>
          </p:txBody>
        </p:sp>
        <p:sp>
          <p:nvSpPr>
            <p:cNvPr id="9" name="TextBox 8"/>
            <p:cNvSpPr txBox="1"/>
            <p:nvPr/>
          </p:nvSpPr>
          <p:spPr>
            <a:xfrm>
              <a:off x="5865777" y="4497202"/>
              <a:ext cx="1442527" cy="400110"/>
            </a:xfrm>
            <a:prstGeom prst="rect">
              <a:avLst/>
            </a:prstGeom>
            <a:noFill/>
          </p:spPr>
          <p:txBody>
            <a:bodyPr wrap="square" rtlCol="0">
              <a:spAutoFit/>
            </a:bodyPr>
            <a:lstStyle/>
            <a:p>
              <a:pPr marL="109728">
                <a:buClr>
                  <a:srgbClr val="CEDBE3"/>
                </a:buClr>
                <a:defRPr/>
              </a:pPr>
              <a:r>
                <a:rPr lang="en-US" sz="2000" dirty="0" smtClean="0">
                  <a:solidFill>
                    <a:srgbClr val="952D98"/>
                  </a:solidFill>
                </a:rPr>
                <a:t>Research</a:t>
              </a:r>
            </a:p>
          </p:txBody>
        </p:sp>
        <p:sp>
          <p:nvSpPr>
            <p:cNvPr id="10" name="TextBox 9"/>
            <p:cNvSpPr txBox="1"/>
            <p:nvPr/>
          </p:nvSpPr>
          <p:spPr>
            <a:xfrm>
              <a:off x="5508104" y="2025617"/>
              <a:ext cx="1442527" cy="400110"/>
            </a:xfrm>
            <a:prstGeom prst="rect">
              <a:avLst/>
            </a:prstGeom>
            <a:noFill/>
          </p:spPr>
          <p:txBody>
            <a:bodyPr wrap="square" rtlCol="0">
              <a:spAutoFit/>
            </a:bodyPr>
            <a:lstStyle/>
            <a:p>
              <a:pPr marL="109728">
                <a:buClr>
                  <a:srgbClr val="CEDBE3"/>
                </a:buClr>
                <a:defRPr/>
              </a:pPr>
              <a:r>
                <a:rPr lang="en-US" sz="2000" dirty="0" smtClean="0">
                  <a:solidFill>
                    <a:schemeClr val="tx1">
                      <a:lumMod val="65000"/>
                      <a:lumOff val="35000"/>
                    </a:schemeClr>
                  </a:solidFill>
                </a:rPr>
                <a:t>Oil&amp;Gas</a:t>
              </a:r>
            </a:p>
          </p:txBody>
        </p:sp>
        <p:sp>
          <p:nvSpPr>
            <p:cNvPr id="11" name="TextBox 10"/>
            <p:cNvSpPr txBox="1"/>
            <p:nvPr/>
          </p:nvSpPr>
          <p:spPr>
            <a:xfrm>
              <a:off x="4139952" y="3604514"/>
              <a:ext cx="1442527" cy="400110"/>
            </a:xfrm>
            <a:prstGeom prst="rect">
              <a:avLst/>
            </a:prstGeom>
            <a:noFill/>
          </p:spPr>
          <p:txBody>
            <a:bodyPr wrap="square" rtlCol="0">
              <a:spAutoFit/>
            </a:bodyPr>
            <a:lstStyle/>
            <a:p>
              <a:pPr marL="109728">
                <a:buClr>
                  <a:srgbClr val="CEDBE3"/>
                </a:buClr>
                <a:defRPr/>
              </a:pPr>
              <a:r>
                <a:rPr lang="en-US" sz="2000" dirty="0" smtClean="0">
                  <a:solidFill>
                    <a:schemeClr val="tx1">
                      <a:lumMod val="65000"/>
                      <a:lumOff val="35000"/>
                    </a:schemeClr>
                  </a:solidFill>
                </a:rPr>
                <a:t>Security</a:t>
              </a:r>
            </a:p>
          </p:txBody>
        </p:sp>
        <p:sp>
          <p:nvSpPr>
            <p:cNvPr id="12" name="TextBox 11"/>
            <p:cNvSpPr txBox="1"/>
            <p:nvPr/>
          </p:nvSpPr>
          <p:spPr>
            <a:xfrm>
              <a:off x="611560" y="4797152"/>
              <a:ext cx="1442527" cy="400110"/>
            </a:xfrm>
            <a:prstGeom prst="rect">
              <a:avLst/>
            </a:prstGeom>
            <a:noFill/>
          </p:spPr>
          <p:txBody>
            <a:bodyPr wrap="square" rtlCol="0">
              <a:spAutoFit/>
            </a:bodyPr>
            <a:lstStyle/>
            <a:p>
              <a:pPr marL="109728">
                <a:buClr>
                  <a:srgbClr val="CEDBE3"/>
                </a:buClr>
                <a:defRPr/>
              </a:pPr>
              <a:r>
                <a:rPr lang="en-US" sz="2000" dirty="0" smtClean="0">
                  <a:solidFill>
                    <a:srgbClr val="952D98"/>
                  </a:solidFill>
                </a:rPr>
                <a:t>Industrial</a:t>
              </a:r>
            </a:p>
          </p:txBody>
        </p:sp>
        <p:sp>
          <p:nvSpPr>
            <p:cNvPr id="13" name="TextBox 12"/>
            <p:cNvSpPr txBox="1"/>
            <p:nvPr/>
          </p:nvSpPr>
          <p:spPr>
            <a:xfrm>
              <a:off x="1447928" y="2110826"/>
              <a:ext cx="1539896" cy="400110"/>
            </a:xfrm>
            <a:prstGeom prst="rect">
              <a:avLst/>
            </a:prstGeom>
            <a:noFill/>
          </p:spPr>
          <p:txBody>
            <a:bodyPr wrap="square" rtlCol="0">
              <a:spAutoFit/>
            </a:bodyPr>
            <a:lstStyle/>
            <a:p>
              <a:pPr marL="109728">
                <a:buClr>
                  <a:srgbClr val="CEDBE3"/>
                </a:buClr>
                <a:defRPr/>
              </a:pPr>
              <a:r>
                <a:rPr lang="en-US" sz="2000" dirty="0" smtClean="0">
                  <a:solidFill>
                    <a:schemeClr val="tx1">
                      <a:lumMod val="65000"/>
                      <a:lumOff val="35000"/>
                    </a:schemeClr>
                  </a:solidFill>
                </a:rPr>
                <a:t>Life Science</a:t>
              </a:r>
            </a:p>
          </p:txBody>
        </p:sp>
        <p:sp>
          <p:nvSpPr>
            <p:cNvPr id="14" name="TextBox 13"/>
            <p:cNvSpPr txBox="1"/>
            <p:nvPr/>
          </p:nvSpPr>
          <p:spPr>
            <a:xfrm>
              <a:off x="5218984" y="5589240"/>
              <a:ext cx="1539896" cy="400110"/>
            </a:xfrm>
            <a:prstGeom prst="rect">
              <a:avLst/>
            </a:prstGeom>
            <a:noFill/>
          </p:spPr>
          <p:txBody>
            <a:bodyPr wrap="square" rtlCol="0">
              <a:spAutoFit/>
            </a:bodyPr>
            <a:lstStyle/>
            <a:p>
              <a:pPr marL="109728">
                <a:buClr>
                  <a:srgbClr val="CEDBE3"/>
                </a:buClr>
                <a:defRPr/>
              </a:pPr>
              <a:r>
                <a:rPr lang="en-US" sz="2000" dirty="0" smtClean="0">
                  <a:solidFill>
                    <a:schemeClr val="tx1">
                      <a:lumMod val="65000"/>
                      <a:lumOff val="35000"/>
                    </a:schemeClr>
                  </a:solidFill>
                </a:rPr>
                <a:t>Photonics</a:t>
              </a:r>
            </a:p>
          </p:txBody>
        </p:sp>
      </p:grpSp>
      <p:sp>
        <p:nvSpPr>
          <p:cNvPr id="16" name="5-Point Star 15"/>
          <p:cNvSpPr/>
          <p:nvPr/>
        </p:nvSpPr>
        <p:spPr>
          <a:xfrm>
            <a:off x="4157370" y="2464433"/>
            <a:ext cx="144016" cy="125976"/>
          </a:xfrm>
          <a:prstGeom prst="star5">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97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Scintacor: core competencies</a:t>
            </a:r>
            <a:endParaRPr lang="en-GB" sz="2400" dirty="0">
              <a:solidFill>
                <a:schemeClr val="bg1">
                  <a:lumMod val="65000"/>
                </a:schemeClr>
              </a:solidFill>
            </a:endParaRPr>
          </a:p>
        </p:txBody>
      </p:sp>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5</a:t>
            </a:fld>
            <a:endParaRPr lang="en-GB" dirty="0"/>
          </a:p>
        </p:txBody>
      </p:sp>
      <p:sp>
        <p:nvSpPr>
          <p:cNvPr id="3" name="TextBox 2"/>
          <p:cNvSpPr txBox="1"/>
          <p:nvPr/>
        </p:nvSpPr>
        <p:spPr>
          <a:xfrm>
            <a:off x="539552" y="1484785"/>
            <a:ext cx="3528392" cy="212365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95478" indent="-285750">
              <a:buClr>
                <a:srgbClr val="CEDBE3"/>
              </a:buClr>
              <a:buBlip>
                <a:blip r:embed="rId3"/>
              </a:buBlip>
              <a:defRPr/>
            </a:pPr>
            <a:r>
              <a:rPr lang="en-US" sz="2200" dirty="0" smtClean="0">
                <a:solidFill>
                  <a:schemeClr val="tx1">
                    <a:lumMod val="50000"/>
                    <a:lumOff val="50000"/>
                  </a:schemeClr>
                </a:solidFill>
              </a:rPr>
              <a:t>Micro-columnar CsI:Tl</a:t>
            </a:r>
          </a:p>
          <a:p>
            <a:pPr marL="109728">
              <a:buClr>
                <a:srgbClr val="CEDBE3"/>
              </a:buClr>
              <a:defRPr/>
            </a:pPr>
            <a:endParaRPr lang="en-US" sz="2200" dirty="0">
              <a:solidFill>
                <a:schemeClr val="tx1">
                  <a:lumMod val="50000"/>
                  <a:lumOff val="50000"/>
                </a:schemeClr>
              </a:solidFill>
            </a:endParaRPr>
          </a:p>
          <a:p>
            <a:pPr marL="395478" indent="-285750">
              <a:buClr>
                <a:srgbClr val="CEDBE3"/>
              </a:buClr>
              <a:buBlip>
                <a:blip r:embed="rId3"/>
              </a:buBlip>
              <a:defRPr/>
            </a:pPr>
            <a:r>
              <a:rPr lang="en-US" sz="2200" dirty="0" smtClean="0">
                <a:solidFill>
                  <a:schemeClr val="tx1">
                    <a:lumMod val="50000"/>
                    <a:lumOff val="50000"/>
                  </a:schemeClr>
                </a:solidFill>
              </a:rPr>
              <a:t>Phosphor coatings</a:t>
            </a:r>
          </a:p>
          <a:p>
            <a:pPr marL="395478" indent="-285750">
              <a:buClr>
                <a:srgbClr val="CEDBE3"/>
              </a:buClr>
              <a:buBlip>
                <a:blip r:embed="rId3"/>
              </a:buBlip>
              <a:defRPr/>
            </a:pPr>
            <a:endParaRPr lang="en-US" sz="2200" dirty="0">
              <a:solidFill>
                <a:schemeClr val="tx1">
                  <a:lumMod val="50000"/>
                  <a:lumOff val="50000"/>
                </a:schemeClr>
              </a:solidFill>
            </a:endParaRPr>
          </a:p>
          <a:p>
            <a:pPr marL="395478" indent="-285750">
              <a:buClr>
                <a:srgbClr val="CEDBE3"/>
              </a:buClr>
              <a:buBlip>
                <a:blip r:embed="rId3"/>
              </a:buBlip>
              <a:defRPr/>
            </a:pPr>
            <a:r>
              <a:rPr lang="en-US" sz="2200" dirty="0" smtClean="0">
                <a:solidFill>
                  <a:schemeClr val="tx1">
                    <a:lumMod val="50000"/>
                    <a:lumOff val="50000"/>
                  </a:schemeClr>
                </a:solidFill>
              </a:rPr>
              <a:t>6-Li glass formulations</a:t>
            </a:r>
            <a:endParaRPr lang="en-GB" sz="2200" dirty="0">
              <a:solidFill>
                <a:schemeClr val="tx1">
                  <a:lumMod val="50000"/>
                  <a:lumOff val="50000"/>
                </a:schemeClr>
              </a:solidFill>
            </a:endParaRPr>
          </a:p>
          <a:p>
            <a:pPr marL="395478" indent="-285750">
              <a:buClr>
                <a:srgbClr val="CEDBE3"/>
              </a:buClr>
              <a:buBlip>
                <a:blip r:embed="rId3"/>
              </a:buBlip>
              <a:defRPr/>
            </a:pPr>
            <a:endParaRPr lang="en-GB" sz="2200" dirty="0"/>
          </a:p>
        </p:txBody>
      </p:sp>
      <p:pic>
        <p:nvPicPr>
          <p:cNvPr id="9" name="Picture 8"/>
          <p:cNvPicPr>
            <a:picLocks noChangeAspect="1"/>
          </p:cNvPicPr>
          <p:nvPr/>
        </p:nvPicPr>
        <p:blipFill rotWithShape="1">
          <a:blip r:embed="rId4"/>
          <a:srcRect l="62156" t="32006" r="21631" b="40068"/>
          <a:stretch/>
        </p:blipFill>
        <p:spPr bwMode="auto">
          <a:xfrm>
            <a:off x="3139376" y="3717032"/>
            <a:ext cx="2764144" cy="2520000"/>
          </a:xfrm>
          <a:prstGeom prst="roundRect">
            <a:avLst>
              <a:gd name="adj" fmla="val 16667"/>
            </a:avLst>
          </a:prstGeom>
          <a:ln>
            <a:noFill/>
          </a:ln>
          <a:effectLst/>
          <a:extLst>
            <a:ext uri="{53640926-AAD7-44D8-BBD7-CCE9431645EC}">
              <a14:shadowObscured xmlns:a14="http://schemas.microsoft.com/office/drawing/2010/main"/>
            </a:ext>
          </a:extLst>
        </p:spPr>
      </p:pic>
      <p:pic>
        <p:nvPicPr>
          <p:cNvPr id="11" name="Picture 10" descr="C:\Users\cdestefanis\Documents\Temp\CsI\SF1701727.tif"/>
          <p:cNvPicPr>
            <a:picLocks noChangeAspect="1"/>
          </p:cNvPicPr>
          <p:nvPr/>
        </p:nvPicPr>
        <p:blipFill rotWithShape="1">
          <a:blip r:embed="rId5" cstate="print">
            <a:extLst>
              <a:ext uri="{28A0092B-C50C-407E-A947-70E740481C1C}">
                <a14:useLocalDpi xmlns:a14="http://schemas.microsoft.com/office/drawing/2010/main" val="0"/>
              </a:ext>
            </a:extLst>
          </a:blip>
          <a:srcRect l="27092" r="-1" b="7616"/>
          <a:stretch/>
        </p:blipFill>
        <p:spPr bwMode="auto">
          <a:xfrm>
            <a:off x="354592" y="3734728"/>
            <a:ext cx="2651670" cy="2520000"/>
          </a:xfrm>
          <a:prstGeom prst="roundRect">
            <a:avLst>
              <a:gd name="adj" fmla="val 16667"/>
            </a:avLst>
          </a:prstGeom>
          <a:ln>
            <a:noFill/>
          </a:ln>
          <a:effectLst/>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050281" y="3717032"/>
            <a:ext cx="2736000" cy="2520000"/>
          </a:xfrm>
          <a:prstGeom prst="roundRect">
            <a:avLst>
              <a:gd name="adj" fmla="val 16667"/>
            </a:avLst>
          </a:prstGeom>
          <a:ln>
            <a:noFill/>
          </a:ln>
          <a:effectLst/>
        </p:spPr>
      </p:pic>
      <p:sp>
        <p:nvSpPr>
          <p:cNvPr id="2" name="Rounded Rectangle 1"/>
          <p:cNvSpPr/>
          <p:nvPr/>
        </p:nvSpPr>
        <p:spPr>
          <a:xfrm>
            <a:off x="395536" y="1268760"/>
            <a:ext cx="4032448" cy="229736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4644008" y="1268760"/>
            <a:ext cx="4032448" cy="229736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784254" y="1484784"/>
            <a:ext cx="3744416" cy="178510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95478" indent="-285750">
              <a:buClr>
                <a:srgbClr val="CEDBE3"/>
              </a:buClr>
              <a:buBlip>
                <a:blip r:embed="rId3"/>
              </a:buBlip>
              <a:defRPr/>
            </a:pPr>
            <a:r>
              <a:rPr lang="en-US" sz="2200" dirty="0" smtClean="0">
                <a:solidFill>
                  <a:schemeClr val="tx1">
                    <a:lumMod val="50000"/>
                    <a:lumOff val="50000"/>
                  </a:schemeClr>
                </a:solidFill>
              </a:rPr>
              <a:t>Strong process know-how</a:t>
            </a:r>
            <a:endParaRPr lang="en-US" sz="2200" dirty="0">
              <a:solidFill>
                <a:schemeClr val="tx1">
                  <a:lumMod val="50000"/>
                  <a:lumOff val="50000"/>
                </a:schemeClr>
              </a:solidFill>
            </a:endParaRPr>
          </a:p>
          <a:p>
            <a:pPr marL="109728">
              <a:buClr>
                <a:srgbClr val="CEDBE3"/>
              </a:buClr>
              <a:defRPr/>
            </a:pPr>
            <a:endParaRPr lang="en-US" sz="2200" dirty="0">
              <a:solidFill>
                <a:schemeClr val="tx1">
                  <a:lumMod val="50000"/>
                  <a:lumOff val="50000"/>
                </a:schemeClr>
              </a:solidFill>
            </a:endParaRPr>
          </a:p>
          <a:p>
            <a:pPr marL="395478" lvl="1" indent="-285750">
              <a:buClr>
                <a:srgbClr val="CEDBE3"/>
              </a:buClr>
              <a:buBlip>
                <a:blip r:embed="rId3"/>
              </a:buBlip>
              <a:defRPr/>
            </a:pPr>
            <a:r>
              <a:rPr lang="en-GB" sz="2200" dirty="0">
                <a:solidFill>
                  <a:schemeClr val="tx1">
                    <a:lumMod val="50000"/>
                    <a:lumOff val="50000"/>
                  </a:schemeClr>
                </a:solidFill>
              </a:rPr>
              <a:t>B</a:t>
            </a:r>
            <a:r>
              <a:rPr lang="en-GB" sz="2200" dirty="0" smtClean="0">
                <a:solidFill>
                  <a:schemeClr val="tx1">
                    <a:lumMod val="50000"/>
                    <a:lumOff val="50000"/>
                  </a:schemeClr>
                </a:solidFill>
              </a:rPr>
              <a:t>atch </a:t>
            </a:r>
            <a:r>
              <a:rPr lang="en-GB" sz="2200" dirty="0">
                <a:solidFill>
                  <a:schemeClr val="tx1">
                    <a:lumMod val="50000"/>
                    <a:lumOff val="50000"/>
                  </a:schemeClr>
                </a:solidFill>
              </a:rPr>
              <a:t>to batch traceability</a:t>
            </a:r>
          </a:p>
          <a:p>
            <a:pPr marL="395478" indent="-285750">
              <a:buClr>
                <a:srgbClr val="CEDBE3"/>
              </a:buClr>
              <a:buBlip>
                <a:blip r:embed="rId3"/>
              </a:buBlip>
              <a:defRPr/>
            </a:pPr>
            <a:endParaRPr lang="en-GB" sz="2200" dirty="0">
              <a:solidFill>
                <a:schemeClr val="tx1">
                  <a:lumMod val="50000"/>
                  <a:lumOff val="50000"/>
                </a:schemeClr>
              </a:solidFill>
            </a:endParaRPr>
          </a:p>
          <a:p>
            <a:pPr marL="395478" indent="-285750">
              <a:buClr>
                <a:srgbClr val="CEDBE3"/>
              </a:buClr>
              <a:buBlip>
                <a:blip r:embed="rId3"/>
              </a:buBlip>
              <a:defRPr/>
            </a:pPr>
            <a:r>
              <a:rPr lang="en-GB" sz="2200" dirty="0">
                <a:solidFill>
                  <a:schemeClr val="tx1">
                    <a:lumMod val="50000"/>
                    <a:lumOff val="50000"/>
                  </a:schemeClr>
                </a:solidFill>
              </a:rPr>
              <a:t>ISO 9001:2015 </a:t>
            </a:r>
            <a:r>
              <a:rPr lang="en-GB" sz="2200" dirty="0" smtClean="0">
                <a:solidFill>
                  <a:schemeClr val="tx1">
                    <a:lumMod val="50000"/>
                    <a:lumOff val="50000"/>
                  </a:schemeClr>
                </a:solidFill>
              </a:rPr>
              <a:t>approved</a:t>
            </a:r>
            <a:endParaRPr lang="en-GB" sz="2200" dirty="0"/>
          </a:p>
        </p:txBody>
      </p:sp>
    </p:spTree>
    <p:extLst>
      <p:ext uri="{BB962C8B-B14F-4D97-AF65-F5344CB8AC3E}">
        <p14:creationId xmlns:p14="http://schemas.microsoft.com/office/powerpoint/2010/main" val="1667948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Micro-columnar CsI:Tl</a:t>
            </a:r>
            <a:endParaRPr lang="en-GB" sz="2400" dirty="0">
              <a:solidFill>
                <a:schemeClr val="bg1">
                  <a:lumMod val="65000"/>
                </a:schemeClr>
              </a:solidFill>
            </a:endParaRPr>
          </a:p>
        </p:txBody>
      </p:sp>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6</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sp>
        <p:nvSpPr>
          <p:cNvPr id="6" name="Content Placeholder 7"/>
          <p:cNvSpPr txBox="1">
            <a:spLocks/>
          </p:cNvSpPr>
          <p:nvPr/>
        </p:nvSpPr>
        <p:spPr>
          <a:xfrm>
            <a:off x="579419" y="1388198"/>
            <a:ext cx="7953021" cy="1767469"/>
          </a:xfrm>
          <a:prstGeom prst="rect">
            <a:avLst/>
          </a:prstGeom>
        </p:spPr>
        <p:txBody>
          <a:bodyPr lIns="99569" tIns="49785" rIns="99569" bIns="49785">
            <a:noAutofit/>
          </a:bodyPr>
          <a:lstStyle>
            <a:lvl1pPr marL="0" indent="0" algn="ctr" defTabSz="995690" rtl="0" eaLnBrk="1" latinLnBrk="0" hangingPunct="1">
              <a:spcBef>
                <a:spcPct val="20000"/>
              </a:spcBef>
              <a:buFont typeface="Arial" pitchFamily="34" charset="0"/>
              <a:buNone/>
              <a:defRPr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itchFamily="34" charset="0"/>
              <a:buNone/>
              <a:defRPr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marL="401638" indent="-401638" algn="l">
              <a:lnSpc>
                <a:spcPct val="150000"/>
              </a:lnSpc>
              <a:spcBef>
                <a:spcPts val="0"/>
              </a:spcBef>
              <a:buSzPct val="100000"/>
              <a:buBlip>
                <a:blip r:embed="rId3"/>
              </a:buBlip>
              <a:defRPr/>
            </a:pPr>
            <a:r>
              <a:rPr lang="en-GB" sz="2000" dirty="0" smtClean="0">
                <a:solidFill>
                  <a:schemeClr val="tx1">
                    <a:lumMod val="50000"/>
                    <a:lumOff val="50000"/>
                  </a:schemeClr>
                </a:solidFill>
              </a:rPr>
              <a:t>Leading independent manufacturer</a:t>
            </a:r>
          </a:p>
          <a:p>
            <a:pPr marL="401638" indent="-401638" algn="l">
              <a:lnSpc>
                <a:spcPct val="150000"/>
              </a:lnSpc>
              <a:spcBef>
                <a:spcPts val="0"/>
              </a:spcBef>
              <a:buSzPct val="100000"/>
              <a:buBlip>
                <a:blip r:embed="rId3"/>
              </a:buBlip>
              <a:defRPr/>
            </a:pPr>
            <a:r>
              <a:rPr lang="en-GB" sz="2000" dirty="0" smtClean="0">
                <a:solidFill>
                  <a:schemeClr val="tx1">
                    <a:lumMod val="50000"/>
                    <a:lumOff val="50000"/>
                  </a:schemeClr>
                </a:solidFill>
              </a:rPr>
              <a:t>Areas up </a:t>
            </a:r>
            <a:r>
              <a:rPr lang="en-GB" sz="2000" dirty="0">
                <a:solidFill>
                  <a:schemeClr val="tx1">
                    <a:lumMod val="50000"/>
                    <a:lumOff val="50000"/>
                  </a:schemeClr>
                </a:solidFill>
              </a:rPr>
              <a:t>to 150x150 mm coated @ 600 microns thickness </a:t>
            </a:r>
          </a:p>
          <a:p>
            <a:pPr marL="401638" indent="-401638" algn="l">
              <a:lnSpc>
                <a:spcPct val="150000"/>
              </a:lnSpc>
              <a:spcBef>
                <a:spcPts val="0"/>
              </a:spcBef>
              <a:buSzPct val="100000"/>
              <a:buBlip>
                <a:blip r:embed="rId3"/>
              </a:buBlip>
              <a:defRPr/>
            </a:pPr>
            <a:r>
              <a:rPr lang="en-GB" sz="2000" dirty="0" smtClean="0">
                <a:solidFill>
                  <a:schemeClr val="tx1">
                    <a:lumMod val="50000"/>
                    <a:lumOff val="50000"/>
                  </a:schemeClr>
                </a:solidFill>
              </a:rPr>
              <a:t>Planned </a:t>
            </a:r>
            <a:r>
              <a:rPr lang="en-GB" sz="2000" dirty="0">
                <a:solidFill>
                  <a:schemeClr val="tx1">
                    <a:lumMod val="50000"/>
                    <a:lumOff val="50000"/>
                  </a:schemeClr>
                </a:solidFill>
              </a:rPr>
              <a:t>extension to full chest size 430x430 </a:t>
            </a:r>
            <a:r>
              <a:rPr lang="en-GB" sz="2000" dirty="0" smtClean="0">
                <a:solidFill>
                  <a:schemeClr val="tx1">
                    <a:lumMod val="50000"/>
                    <a:lumOff val="50000"/>
                  </a:schemeClr>
                </a:solidFill>
              </a:rPr>
              <a:t>mm</a:t>
            </a:r>
            <a:endParaRPr lang="en-GB" sz="2000" dirty="0">
              <a:solidFill>
                <a:schemeClr val="tx1">
                  <a:lumMod val="50000"/>
                  <a:lumOff val="50000"/>
                </a:schemeClr>
              </a:solidFill>
            </a:endParaRPr>
          </a:p>
          <a:p>
            <a:pPr marL="401638" lvl="0" indent="-401638" algn="l">
              <a:lnSpc>
                <a:spcPct val="150000"/>
              </a:lnSpc>
              <a:spcBef>
                <a:spcPts val="0"/>
              </a:spcBef>
              <a:buSzPct val="100000"/>
              <a:buBlip>
                <a:blip r:embed="rId3"/>
              </a:buBlip>
              <a:defRPr/>
            </a:pPr>
            <a:r>
              <a:rPr lang="en-GB" sz="2000" dirty="0">
                <a:solidFill>
                  <a:schemeClr val="tx1">
                    <a:lumMod val="50000"/>
                    <a:lumOff val="50000"/>
                  </a:schemeClr>
                </a:solidFill>
              </a:rPr>
              <a:t>S</a:t>
            </a:r>
            <a:r>
              <a:rPr lang="en-GB" sz="2000" dirty="0" smtClean="0">
                <a:solidFill>
                  <a:schemeClr val="tx1">
                    <a:lumMod val="50000"/>
                    <a:lumOff val="50000"/>
                  </a:schemeClr>
                </a:solidFill>
              </a:rPr>
              <a:t>ubstrates</a:t>
            </a:r>
            <a:r>
              <a:rPr lang="en-GB" sz="2000" dirty="0">
                <a:solidFill>
                  <a:schemeClr val="tx1">
                    <a:lumMod val="50000"/>
                    <a:lumOff val="50000"/>
                  </a:schemeClr>
                </a:solidFill>
              </a:rPr>
              <a:t>: fibre optic plate (FOP), a</a:t>
            </a:r>
            <a:r>
              <a:rPr lang="en-GB" sz="2000" dirty="0" smtClean="0">
                <a:solidFill>
                  <a:schemeClr val="tx1">
                    <a:lumMod val="50000"/>
                    <a:lumOff val="50000"/>
                  </a:schemeClr>
                </a:solidFill>
              </a:rPr>
              <a:t>luminium, engineered substrates</a:t>
            </a:r>
            <a:endParaRPr lang="en-GB" sz="2000" dirty="0">
              <a:solidFill>
                <a:schemeClr val="tx1">
                  <a:lumMod val="50000"/>
                  <a:lumOff val="50000"/>
                </a:schemeClr>
              </a:solidFill>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5521"/>
          <a:stretch/>
        </p:blipFill>
        <p:spPr>
          <a:xfrm>
            <a:off x="5148064" y="3771624"/>
            <a:ext cx="3665049" cy="2448272"/>
          </a:xfrm>
          <a:prstGeom prst="roundRect">
            <a:avLst>
              <a:gd name="adj" fmla="val 16667"/>
            </a:avLst>
          </a:prstGeom>
          <a:ln>
            <a:noFill/>
          </a:ln>
          <a:effectLst/>
        </p:spPr>
      </p:pic>
      <p:pic>
        <p:nvPicPr>
          <p:cNvPr id="11" name="Picture 6" descr="E:\Marketing\AST Capability Brochure\Capability Brochure Edit\High-res Links\PP1 2nd.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783249"/>
            <a:ext cx="4726240" cy="244800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323529" y="1237696"/>
            <a:ext cx="8489584" cy="229736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49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9144" t="42723" r="9072" b="46096"/>
          <a:stretch/>
        </p:blipFill>
        <p:spPr>
          <a:xfrm>
            <a:off x="323529" y="3356992"/>
            <a:ext cx="8489584" cy="550029"/>
          </a:xfrm>
          <a:prstGeom prst="rect">
            <a:avLst/>
          </a:prstGeom>
        </p:spPr>
      </p:pic>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7</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Phosphor coatings: NIR, UV, X-Ray</a:t>
            </a:r>
            <a:endParaRPr lang="en-GB" sz="2400" dirty="0">
              <a:solidFill>
                <a:schemeClr val="bg1">
                  <a:lumMod val="65000"/>
                </a:schemeClr>
              </a:solidFill>
            </a:endParaRPr>
          </a:p>
        </p:txBody>
      </p:sp>
      <p:sp>
        <p:nvSpPr>
          <p:cNvPr id="20" name="Content Placeholder 7"/>
          <p:cNvSpPr txBox="1">
            <a:spLocks/>
          </p:cNvSpPr>
          <p:nvPr/>
        </p:nvSpPr>
        <p:spPr>
          <a:xfrm>
            <a:off x="467544" y="1268760"/>
            <a:ext cx="8208911" cy="1767469"/>
          </a:xfrm>
          <a:prstGeom prst="rect">
            <a:avLst/>
          </a:prstGeom>
        </p:spPr>
        <p:txBody>
          <a:bodyPr lIns="99569" tIns="49785" rIns="99569" bIns="49785">
            <a:noAutofit/>
          </a:bodyPr>
          <a:lstStyle>
            <a:lvl1pPr marL="0" indent="0" algn="ctr" defTabSz="995690" rtl="0" eaLnBrk="1" latinLnBrk="0" hangingPunct="1">
              <a:spcBef>
                <a:spcPct val="20000"/>
              </a:spcBef>
              <a:buFont typeface="Arial" pitchFamily="34" charset="0"/>
              <a:buNone/>
              <a:defRPr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itchFamily="34" charset="0"/>
              <a:buNone/>
              <a:defRPr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marL="401638" indent="-401638" algn="l">
              <a:lnSpc>
                <a:spcPct val="150000"/>
              </a:lnSpc>
              <a:spcBef>
                <a:spcPts val="0"/>
              </a:spcBef>
              <a:buSzPct val="100000"/>
              <a:buBlip>
                <a:blip r:embed="rId4"/>
              </a:buBlip>
              <a:defRPr/>
            </a:pPr>
            <a:r>
              <a:rPr lang="en-GB" sz="2000" dirty="0" smtClean="0">
                <a:solidFill>
                  <a:schemeClr val="tx1">
                    <a:lumMod val="50000"/>
                    <a:lumOff val="50000"/>
                  </a:schemeClr>
                </a:solidFill>
              </a:rPr>
              <a:t>Proprietary phosphor coating technologies</a:t>
            </a:r>
          </a:p>
          <a:p>
            <a:pPr marL="401638" indent="-401638" algn="l">
              <a:lnSpc>
                <a:spcPct val="150000"/>
              </a:lnSpc>
              <a:spcBef>
                <a:spcPts val="0"/>
              </a:spcBef>
              <a:buSzPct val="100000"/>
              <a:buBlip>
                <a:blip r:embed="rId4"/>
              </a:buBlip>
              <a:defRPr/>
            </a:pPr>
            <a:r>
              <a:rPr lang="en-GB" sz="2000" dirty="0" smtClean="0">
                <a:solidFill>
                  <a:schemeClr val="tx1">
                    <a:lumMod val="50000"/>
                    <a:lumOff val="50000"/>
                  </a:schemeClr>
                </a:solidFill>
              </a:rPr>
              <a:t>Thicknesses range approx. 5 – 900um</a:t>
            </a:r>
            <a:endParaRPr lang="en-GB" sz="2000" dirty="0">
              <a:solidFill>
                <a:schemeClr val="tx1">
                  <a:lumMod val="50000"/>
                  <a:lumOff val="50000"/>
                </a:schemeClr>
              </a:solidFill>
            </a:endParaRPr>
          </a:p>
          <a:p>
            <a:pPr marL="401638" lvl="0" indent="-401638" algn="l">
              <a:lnSpc>
                <a:spcPct val="150000"/>
              </a:lnSpc>
              <a:spcBef>
                <a:spcPts val="0"/>
              </a:spcBef>
              <a:buSzPct val="100000"/>
              <a:buBlip>
                <a:blip r:embed="rId4"/>
              </a:buBlip>
              <a:defRPr/>
            </a:pPr>
            <a:r>
              <a:rPr lang="en-GB" sz="2000" dirty="0" smtClean="0">
                <a:solidFill>
                  <a:schemeClr val="tx1">
                    <a:lumMod val="50000"/>
                    <a:lumOff val="50000"/>
                  </a:schemeClr>
                </a:solidFill>
              </a:rPr>
              <a:t>Areas up to 1,000 x 1,500mm (x-ray and neutron detection screens) </a:t>
            </a:r>
          </a:p>
          <a:p>
            <a:pPr marL="401638" lvl="0" indent="-401638" algn="l">
              <a:lnSpc>
                <a:spcPct val="150000"/>
              </a:lnSpc>
              <a:spcBef>
                <a:spcPts val="0"/>
              </a:spcBef>
              <a:buSzPct val="100000"/>
              <a:buBlip>
                <a:blip r:embed="rId4"/>
              </a:buBlip>
              <a:defRPr/>
            </a:pPr>
            <a:r>
              <a:rPr lang="en-GB" sz="2000" dirty="0" smtClean="0">
                <a:solidFill>
                  <a:schemeClr val="tx1">
                    <a:lumMod val="50000"/>
                    <a:lumOff val="50000"/>
                  </a:schemeClr>
                </a:solidFill>
              </a:rPr>
              <a:t>Substrates: quartz, glass, organic, metallic, custom devices (CMOS, CCDs)</a:t>
            </a:r>
          </a:p>
          <a:p>
            <a:pPr marL="401638" lvl="0" indent="-401638" algn="l">
              <a:lnSpc>
                <a:spcPct val="150000"/>
              </a:lnSpc>
              <a:spcBef>
                <a:spcPts val="0"/>
              </a:spcBef>
              <a:buSzPct val="100000"/>
              <a:buBlip>
                <a:blip r:embed="rId4"/>
              </a:buBlip>
              <a:defRPr/>
            </a:pPr>
            <a:endParaRPr lang="en-GB" sz="2000" dirty="0">
              <a:solidFill>
                <a:schemeClr val="tx1">
                  <a:lumMod val="50000"/>
                  <a:lumOff val="50000"/>
                </a:schemeClr>
              </a:solidFill>
            </a:endParaRPr>
          </a:p>
        </p:txBody>
      </p:sp>
      <p:sp>
        <p:nvSpPr>
          <p:cNvPr id="21" name="Rounded Rectangle 20"/>
          <p:cNvSpPr/>
          <p:nvPr/>
        </p:nvSpPr>
        <p:spPr>
          <a:xfrm>
            <a:off x="323529" y="1314733"/>
            <a:ext cx="8489584" cy="189824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864" y="4725145"/>
            <a:ext cx="1441816" cy="1004586"/>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15429" t="29382" r="7424" b="14898"/>
          <a:stretch/>
        </p:blipFill>
        <p:spPr>
          <a:xfrm>
            <a:off x="1709098" y="4568267"/>
            <a:ext cx="1190004" cy="1309005"/>
          </a:xfrm>
          <a:prstGeom prst="rect">
            <a:avLst/>
          </a:prstGeom>
        </p:spPr>
      </p:pic>
      <p:pic>
        <p:nvPicPr>
          <p:cNvPr id="24" name="Picture 2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1369" y="4382522"/>
            <a:ext cx="1140201" cy="1008112"/>
          </a:xfrm>
          <a:prstGeom prst="roundRect">
            <a:avLst>
              <a:gd name="adj" fmla="val 16667"/>
            </a:avLst>
          </a:prstGeom>
          <a:ln>
            <a:noFill/>
          </a:ln>
          <a:effectLst/>
        </p:spPr>
      </p:pic>
      <p:sp>
        <p:nvSpPr>
          <p:cNvPr id="26" name="Rounded Rectangle 25"/>
          <p:cNvSpPr/>
          <p:nvPr/>
        </p:nvSpPr>
        <p:spPr>
          <a:xfrm>
            <a:off x="323530" y="4024115"/>
            <a:ext cx="8489584" cy="29880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1855" t="39920" r="1809" b="34881"/>
          <a:stretch/>
        </p:blipFill>
        <p:spPr>
          <a:xfrm flipH="1">
            <a:off x="899591" y="4014590"/>
            <a:ext cx="3833496" cy="324000"/>
          </a:xfrm>
          <a:prstGeom prst="roundRect">
            <a:avLst>
              <a:gd name="adj" fmla="val 16667"/>
            </a:avLst>
          </a:prstGeom>
          <a:ln>
            <a:noFill/>
          </a:ln>
          <a:effectLst/>
        </p:spPr>
      </p:pic>
      <p:sp>
        <p:nvSpPr>
          <p:cNvPr id="27" name="TextBox 26"/>
          <p:cNvSpPr txBox="1"/>
          <p:nvPr/>
        </p:nvSpPr>
        <p:spPr>
          <a:xfrm>
            <a:off x="323529" y="4005627"/>
            <a:ext cx="8343211" cy="338554"/>
          </a:xfrm>
          <a:prstGeom prst="rect">
            <a:avLst/>
          </a:prstGeom>
          <a:noFill/>
        </p:spPr>
        <p:txBody>
          <a:bodyPr wrap="square" rtlCol="0">
            <a:spAutoFit/>
          </a:bodyPr>
          <a:lstStyle/>
          <a:p>
            <a:r>
              <a:rPr lang="en-GB" sz="1600" dirty="0" smtClean="0">
                <a:solidFill>
                  <a:schemeClr val="tx1">
                    <a:lumMod val="65000"/>
                    <a:lumOff val="35000"/>
                  </a:schemeClr>
                </a:solidFill>
              </a:rPr>
              <a:t>NIR                                                                                              Soft X-ray        Hard X-ray        Gamma                 </a:t>
            </a:r>
            <a:endParaRPr lang="en-GB" sz="1600" dirty="0">
              <a:solidFill>
                <a:schemeClr val="tx1">
                  <a:lumMod val="65000"/>
                  <a:lumOff val="35000"/>
                </a:schemeClr>
              </a:solidFill>
            </a:endParaRPr>
          </a:p>
        </p:txBody>
      </p:sp>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l="4133" t="4482" r="4168" b="8683"/>
          <a:stretch/>
        </p:blipFill>
        <p:spPr>
          <a:xfrm>
            <a:off x="5580112" y="4473280"/>
            <a:ext cx="3233000" cy="1476000"/>
          </a:xfrm>
          <a:prstGeom prst="roundRect">
            <a:avLst>
              <a:gd name="adj" fmla="val 16667"/>
            </a:avLst>
          </a:prstGeom>
          <a:ln>
            <a:noFill/>
          </a:ln>
          <a:effectLst/>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l="58457" t="7344" r="10855" b="54645"/>
          <a:stretch/>
        </p:blipFill>
        <p:spPr bwMode="auto">
          <a:xfrm>
            <a:off x="4704521" y="4401272"/>
            <a:ext cx="659561" cy="611904"/>
          </a:xfrm>
          <a:prstGeom prst="roundRect">
            <a:avLst>
              <a:gd name="adj" fmla="val 16667"/>
            </a:avLst>
          </a:prstGeom>
          <a:ln>
            <a:noFill/>
          </a:ln>
          <a:effectLst/>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11" cstate="print">
            <a:extLst>
              <a:ext uri="{28A0092B-C50C-407E-A947-70E740481C1C}">
                <a14:useLocalDpi xmlns:a14="http://schemas.microsoft.com/office/drawing/2010/main" val="0"/>
              </a:ext>
            </a:extLst>
          </a:blip>
          <a:srcRect l="16401" r="30050" b="23226"/>
          <a:stretch/>
        </p:blipFill>
        <p:spPr>
          <a:xfrm rot="10800000">
            <a:off x="4312173" y="5074568"/>
            <a:ext cx="968825" cy="926017"/>
          </a:xfrm>
          <a:prstGeom prst="roundRect">
            <a:avLst>
              <a:gd name="adj" fmla="val 16667"/>
            </a:avLst>
          </a:prstGeom>
          <a:ln>
            <a:noFill/>
          </a:ln>
          <a:effectLst/>
        </p:spPr>
      </p:pic>
      <p:sp>
        <p:nvSpPr>
          <p:cNvPr id="32" name="Rounded Rectangle 31"/>
          <p:cNvSpPr/>
          <p:nvPr/>
        </p:nvSpPr>
        <p:spPr>
          <a:xfrm>
            <a:off x="267823" y="6176364"/>
            <a:ext cx="8489584" cy="298800"/>
          </a:xfrm>
          <a:prstGeom prst="roundRect">
            <a:avLst/>
          </a:prstGeom>
          <a:solidFill>
            <a:srgbClr val="952D98"/>
          </a:solidFill>
          <a:ln>
            <a:solidFill>
              <a:srgbClr val="952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267823" y="6140921"/>
            <a:ext cx="8545289" cy="338554"/>
          </a:xfrm>
          <a:prstGeom prst="rect">
            <a:avLst/>
          </a:prstGeom>
          <a:noFill/>
        </p:spPr>
        <p:txBody>
          <a:bodyPr wrap="square" rtlCol="0">
            <a:spAutoFit/>
          </a:bodyPr>
          <a:lstStyle/>
          <a:p>
            <a:r>
              <a:rPr lang="en-GB" sz="1600" dirty="0" smtClean="0">
                <a:solidFill>
                  <a:schemeClr val="bg1"/>
                </a:solidFill>
              </a:rPr>
              <a:t>  Laser detection cards/discs                         Custom coatings                             Gadox phosphor screens                                                  </a:t>
            </a:r>
            <a:endParaRPr lang="en-GB" sz="1600" dirty="0">
              <a:solidFill>
                <a:schemeClr val="bg1"/>
              </a:solidFill>
            </a:endParaRPr>
          </a:p>
        </p:txBody>
      </p:sp>
    </p:spTree>
    <p:extLst>
      <p:ext uri="{BB962C8B-B14F-4D97-AF65-F5344CB8AC3E}">
        <p14:creationId xmlns:p14="http://schemas.microsoft.com/office/powerpoint/2010/main" val="142197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8</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smtClean="0">
                <a:solidFill>
                  <a:schemeClr val="bg1">
                    <a:lumMod val="65000"/>
                  </a:schemeClr>
                </a:solidFill>
              </a:rPr>
              <a:t>Phosphor coatings: 6LiF-ZnS screens</a:t>
            </a:r>
            <a:endParaRPr lang="en-GB" sz="2400" dirty="0">
              <a:solidFill>
                <a:schemeClr val="bg1">
                  <a:lumMod val="65000"/>
                </a:schemeClr>
              </a:solidFill>
            </a:endParaRPr>
          </a:p>
        </p:txBody>
      </p:sp>
      <p:pic>
        <p:nvPicPr>
          <p:cNvPr id="12" name="Picture 11"/>
          <p:cNvPicPr/>
          <p:nvPr/>
        </p:nvPicPr>
        <p:blipFill rotWithShape="1">
          <a:blip r:embed="rId3" cstate="print">
            <a:extLst>
              <a:ext uri="{28A0092B-C50C-407E-A947-70E740481C1C}">
                <a14:useLocalDpi xmlns:a14="http://schemas.microsoft.com/office/drawing/2010/main" val="0"/>
              </a:ext>
            </a:extLst>
          </a:blip>
          <a:srcRect l="8243" r="17922"/>
          <a:stretch/>
        </p:blipFill>
        <p:spPr bwMode="auto">
          <a:xfrm>
            <a:off x="251520" y="4437112"/>
            <a:ext cx="1944216" cy="1799590"/>
          </a:xfrm>
          <a:prstGeom prst="roundRect">
            <a:avLst>
              <a:gd name="adj" fmla="val 16667"/>
            </a:avLst>
          </a:prstGeom>
          <a:ln>
            <a:noFill/>
          </a:ln>
          <a:effectLst/>
          <a:extLst/>
        </p:spPr>
      </p:pic>
      <p:pic>
        <p:nvPicPr>
          <p:cNvPr id="13" name="Picture 12"/>
          <p:cNvPicPr/>
          <p:nvPr/>
        </p:nvPicPr>
        <p:blipFill rotWithShape="1">
          <a:blip r:embed="rId4" cstate="print">
            <a:extLst>
              <a:ext uri="{28A0092B-C50C-407E-A947-70E740481C1C}">
                <a14:useLocalDpi xmlns:a14="http://schemas.microsoft.com/office/drawing/2010/main" val="0"/>
              </a:ext>
            </a:extLst>
          </a:blip>
          <a:srcRect l="8395" t="5539" r="34733" b="8636"/>
          <a:stretch/>
        </p:blipFill>
        <p:spPr bwMode="auto">
          <a:xfrm>
            <a:off x="4355976" y="4437112"/>
            <a:ext cx="1944216" cy="1799590"/>
          </a:xfrm>
          <a:prstGeom prst="roundRect">
            <a:avLst>
              <a:gd name="adj" fmla="val 16667"/>
            </a:avLst>
          </a:prstGeom>
          <a:ln>
            <a:noFill/>
          </a:ln>
          <a:effectLst/>
          <a:extLst/>
        </p:spPr>
      </p:pic>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4437112"/>
            <a:ext cx="1944216" cy="1799590"/>
          </a:xfrm>
          <a:prstGeom prst="roundRect">
            <a:avLst>
              <a:gd name="adj" fmla="val 16667"/>
            </a:avLst>
          </a:prstGeom>
          <a:ln>
            <a:noFill/>
          </a:ln>
          <a:effectLst/>
          <a:extLst/>
        </p:spPr>
      </p:pic>
      <p:pic>
        <p:nvPicPr>
          <p:cNvPr id="4" name="Picture 3"/>
          <p:cNvPicPr>
            <a:picLocks noChangeAspect="1"/>
          </p:cNvPicPr>
          <p:nvPr/>
        </p:nvPicPr>
        <p:blipFill rotWithShape="1">
          <a:blip r:embed="rId6"/>
          <a:srcRect l="22537"/>
          <a:stretch/>
        </p:blipFill>
        <p:spPr>
          <a:xfrm>
            <a:off x="6455134" y="4436702"/>
            <a:ext cx="2437346" cy="1800000"/>
          </a:xfrm>
          <a:prstGeom prst="roundRect">
            <a:avLst>
              <a:gd name="adj" fmla="val 16667"/>
            </a:avLst>
          </a:prstGeom>
          <a:ln>
            <a:noFill/>
          </a:ln>
          <a:effectLst/>
        </p:spPr>
      </p:pic>
      <p:graphicFrame>
        <p:nvGraphicFramePr>
          <p:cNvPr id="17" name="Table 16"/>
          <p:cNvGraphicFramePr>
            <a:graphicFrameLocks noGrp="1"/>
          </p:cNvGraphicFramePr>
          <p:nvPr>
            <p:extLst>
              <p:ext uri="{D42A27DB-BD31-4B8C-83A1-F6EECF244321}">
                <p14:modId xmlns:p14="http://schemas.microsoft.com/office/powerpoint/2010/main" val="1013420296"/>
              </p:ext>
            </p:extLst>
          </p:nvPr>
        </p:nvGraphicFramePr>
        <p:xfrm>
          <a:off x="251520" y="1772816"/>
          <a:ext cx="8640960" cy="2104009"/>
        </p:xfrm>
        <a:graphic>
          <a:graphicData uri="http://schemas.openxmlformats.org/drawingml/2006/table">
            <a:tbl>
              <a:tblPr firstRow="1" bandRow="1">
                <a:tableStyleId>{5C22544A-7EE6-4342-B048-85BDC9FD1C3A}</a:tableStyleId>
              </a:tblPr>
              <a:tblGrid>
                <a:gridCol w="2160240"/>
                <a:gridCol w="2160240"/>
                <a:gridCol w="2160240"/>
                <a:gridCol w="2160240"/>
              </a:tblGrid>
              <a:tr h="398941">
                <a:tc>
                  <a:txBody>
                    <a:bodyPr/>
                    <a:lstStyle/>
                    <a:p>
                      <a:pPr algn="ctr"/>
                      <a:r>
                        <a:rPr lang="en-GB" dirty="0" smtClean="0"/>
                        <a:t>Screen</a:t>
                      </a:r>
                      <a:r>
                        <a:rPr lang="en-GB" baseline="0" dirty="0" smtClean="0"/>
                        <a:t> Type</a:t>
                      </a:r>
                      <a:endParaRPr lang="en-GB" dirty="0"/>
                    </a:p>
                  </a:txBody>
                  <a:tcPr>
                    <a:solidFill>
                      <a:schemeClr val="tx1">
                        <a:lumMod val="50000"/>
                        <a:lumOff val="50000"/>
                      </a:schemeClr>
                    </a:solidFill>
                  </a:tcPr>
                </a:tc>
                <a:tc>
                  <a:txBody>
                    <a:bodyPr/>
                    <a:lstStyle/>
                    <a:p>
                      <a:pPr algn="ctr"/>
                      <a:r>
                        <a:rPr lang="en-GB" dirty="0" smtClean="0"/>
                        <a:t>NDFast</a:t>
                      </a:r>
                      <a:endParaRPr lang="en-GB" dirty="0"/>
                    </a:p>
                  </a:txBody>
                  <a:tcPr>
                    <a:solidFill>
                      <a:schemeClr val="tx1">
                        <a:lumMod val="50000"/>
                        <a:lumOff val="50000"/>
                      </a:schemeClr>
                    </a:solidFill>
                  </a:tcPr>
                </a:tc>
                <a:tc>
                  <a:txBody>
                    <a:bodyPr/>
                    <a:lstStyle/>
                    <a:p>
                      <a:pPr algn="ctr"/>
                      <a:r>
                        <a:rPr lang="en-GB" dirty="0" smtClean="0"/>
                        <a:t>ND</a:t>
                      </a:r>
                      <a:endParaRPr lang="en-GB" dirty="0"/>
                    </a:p>
                  </a:txBody>
                  <a:tcPr>
                    <a:solidFill>
                      <a:schemeClr val="tx1">
                        <a:lumMod val="50000"/>
                        <a:lumOff val="50000"/>
                      </a:schemeClr>
                    </a:solidFill>
                  </a:tcPr>
                </a:tc>
                <a:tc>
                  <a:txBody>
                    <a:bodyPr/>
                    <a:lstStyle/>
                    <a:p>
                      <a:pPr algn="ctr"/>
                      <a:r>
                        <a:rPr lang="en-GB" dirty="0" smtClean="0"/>
                        <a:t>NDg</a:t>
                      </a:r>
                      <a:endParaRPr lang="en-GB" dirty="0"/>
                    </a:p>
                  </a:txBody>
                  <a:tcPr>
                    <a:solidFill>
                      <a:schemeClr val="tx1">
                        <a:lumMod val="50000"/>
                        <a:lumOff val="50000"/>
                      </a:schemeClr>
                    </a:solidFill>
                  </a:tcPr>
                </a:tc>
              </a:tr>
              <a:tr h="426267">
                <a:tc>
                  <a:txBody>
                    <a:bodyPr/>
                    <a:lstStyle/>
                    <a:p>
                      <a:pPr algn="ctr"/>
                      <a:r>
                        <a:rPr lang="en-GB" sz="2000" kern="1200" dirty="0" smtClean="0">
                          <a:solidFill>
                            <a:schemeClr val="tx1">
                              <a:lumMod val="65000"/>
                              <a:lumOff val="35000"/>
                            </a:schemeClr>
                          </a:solidFill>
                          <a:latin typeface="+mn-lt"/>
                          <a:ea typeface="+mn-ea"/>
                          <a:cs typeface="+mn-cs"/>
                        </a:rPr>
                        <a:t>Formulation</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c>
                  <a:txBody>
                    <a:bodyPr/>
                    <a:lstStyle/>
                    <a:p>
                      <a:pPr algn="ctr"/>
                      <a:r>
                        <a:rPr lang="en-GB" sz="2000" kern="1200" dirty="0" smtClean="0">
                          <a:solidFill>
                            <a:schemeClr val="tx1">
                              <a:lumMod val="65000"/>
                              <a:lumOff val="35000"/>
                            </a:schemeClr>
                          </a:solidFill>
                          <a:latin typeface="+mn-lt"/>
                          <a:ea typeface="+mn-ea"/>
                          <a:cs typeface="+mn-cs"/>
                        </a:rPr>
                        <a:t>6LiF ZnO:Zn</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c>
                  <a:txBody>
                    <a:bodyPr/>
                    <a:lstStyle/>
                    <a:p>
                      <a:pPr algn="ctr"/>
                      <a:r>
                        <a:rPr lang="en-GB" sz="2000" kern="1200" dirty="0" smtClean="0">
                          <a:solidFill>
                            <a:schemeClr val="tx1">
                              <a:lumMod val="65000"/>
                              <a:lumOff val="35000"/>
                            </a:schemeClr>
                          </a:solidFill>
                          <a:latin typeface="+mn-lt"/>
                          <a:ea typeface="+mn-ea"/>
                          <a:cs typeface="+mn-cs"/>
                        </a:rPr>
                        <a:t>6Li</a:t>
                      </a:r>
                      <a:r>
                        <a:rPr lang="en-GB" sz="2000" kern="1200" baseline="0" dirty="0" smtClean="0">
                          <a:solidFill>
                            <a:schemeClr val="tx1">
                              <a:lumMod val="65000"/>
                              <a:lumOff val="35000"/>
                            </a:schemeClr>
                          </a:solidFill>
                          <a:latin typeface="+mn-lt"/>
                          <a:ea typeface="+mn-ea"/>
                          <a:cs typeface="+mn-cs"/>
                        </a:rPr>
                        <a:t> ZnS:Ag</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c>
                  <a:txBody>
                    <a:bodyPr/>
                    <a:lstStyle/>
                    <a:p>
                      <a:pPr algn="ctr"/>
                      <a:r>
                        <a:rPr lang="en-GB" sz="2000" kern="1200" dirty="0" smtClean="0">
                          <a:solidFill>
                            <a:schemeClr val="tx1">
                              <a:lumMod val="65000"/>
                              <a:lumOff val="35000"/>
                            </a:schemeClr>
                          </a:solidFill>
                          <a:latin typeface="+mn-lt"/>
                          <a:ea typeface="+mn-ea"/>
                          <a:cs typeface="+mn-cs"/>
                        </a:rPr>
                        <a:t>6LiF ZnS:Cu,Al</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r>
              <a:tr h="426267">
                <a:tc>
                  <a:txBody>
                    <a:bodyPr/>
                    <a:lstStyle/>
                    <a:p>
                      <a:pPr algn="ctr"/>
                      <a:r>
                        <a:rPr lang="en-GB" sz="2000" kern="1200" dirty="0" smtClean="0">
                          <a:solidFill>
                            <a:schemeClr val="tx1">
                              <a:lumMod val="65000"/>
                              <a:lumOff val="35000"/>
                            </a:schemeClr>
                          </a:solidFill>
                          <a:latin typeface="+mn-lt"/>
                          <a:ea typeface="+mn-ea"/>
                          <a:cs typeface="+mn-cs"/>
                        </a:rPr>
                        <a:t>Peak</a:t>
                      </a:r>
                      <a:r>
                        <a:rPr lang="en-GB" sz="2000" kern="1200" baseline="0" dirty="0" smtClean="0">
                          <a:solidFill>
                            <a:schemeClr val="tx1">
                              <a:lumMod val="65000"/>
                              <a:lumOff val="35000"/>
                            </a:schemeClr>
                          </a:solidFill>
                          <a:latin typeface="+mn-lt"/>
                          <a:ea typeface="+mn-ea"/>
                          <a:cs typeface="+mn-cs"/>
                        </a:rPr>
                        <a:t> Emission</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c>
                  <a:txBody>
                    <a:bodyPr/>
                    <a:lstStyle/>
                    <a:p>
                      <a:pPr algn="ctr"/>
                      <a:r>
                        <a:rPr lang="en-GB" sz="2000" kern="1200" dirty="0" smtClean="0">
                          <a:solidFill>
                            <a:schemeClr val="tx1">
                              <a:lumMod val="65000"/>
                              <a:lumOff val="35000"/>
                            </a:schemeClr>
                          </a:solidFill>
                          <a:latin typeface="+mn-lt"/>
                          <a:ea typeface="+mn-ea"/>
                          <a:cs typeface="+mn-cs"/>
                        </a:rPr>
                        <a:t>505um</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c>
                  <a:txBody>
                    <a:bodyPr/>
                    <a:lstStyle/>
                    <a:p>
                      <a:pPr algn="ctr"/>
                      <a:r>
                        <a:rPr lang="en-GB" sz="2000" kern="1200" dirty="0" smtClean="0">
                          <a:solidFill>
                            <a:schemeClr val="tx1">
                              <a:lumMod val="65000"/>
                              <a:lumOff val="35000"/>
                            </a:schemeClr>
                          </a:solidFill>
                          <a:latin typeface="+mn-lt"/>
                          <a:ea typeface="+mn-ea"/>
                          <a:cs typeface="+mn-cs"/>
                        </a:rPr>
                        <a:t>450nm</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c>
                  <a:txBody>
                    <a:bodyPr/>
                    <a:lstStyle/>
                    <a:p>
                      <a:pPr algn="ctr"/>
                      <a:r>
                        <a:rPr lang="en-GB" sz="2000" kern="1200" dirty="0" smtClean="0">
                          <a:solidFill>
                            <a:schemeClr val="tx1">
                              <a:lumMod val="65000"/>
                              <a:lumOff val="35000"/>
                            </a:schemeClr>
                          </a:solidFill>
                          <a:latin typeface="+mn-lt"/>
                          <a:ea typeface="+mn-ea"/>
                          <a:cs typeface="+mn-cs"/>
                        </a:rPr>
                        <a:t>530nm</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r>
              <a:tr h="426267">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Decay to 10%</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3.5us</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80us</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85us</a:t>
                      </a:r>
                      <a:endParaRPr lang="en-GB" sz="2000" kern="1200" dirty="0">
                        <a:solidFill>
                          <a:schemeClr val="tx1">
                            <a:lumMod val="65000"/>
                            <a:lumOff val="35000"/>
                          </a:schemeClr>
                        </a:solidFill>
                        <a:latin typeface="+mn-lt"/>
                        <a:ea typeface="+mn-ea"/>
                        <a:cs typeface="+mn-cs"/>
                      </a:endParaRPr>
                    </a:p>
                  </a:txBody>
                  <a:tcPr>
                    <a:solidFill>
                      <a:schemeClr val="bg1">
                        <a:lumMod val="95000"/>
                      </a:schemeClr>
                    </a:solidFill>
                  </a:tcPr>
                </a:tc>
              </a:tr>
              <a:tr h="426267">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Afterglow</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Ultra</a:t>
                      </a:r>
                      <a:r>
                        <a:rPr lang="en-GB" sz="2000" kern="1200" baseline="0" dirty="0" smtClean="0">
                          <a:solidFill>
                            <a:schemeClr val="tx1">
                              <a:lumMod val="65000"/>
                              <a:lumOff val="35000"/>
                            </a:schemeClr>
                          </a:solidFill>
                          <a:latin typeface="+mn-lt"/>
                          <a:ea typeface="+mn-ea"/>
                          <a:cs typeface="+mn-cs"/>
                        </a:rPr>
                        <a:t> low</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Low level</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c>
                  <a:txBody>
                    <a:bodyPr/>
                    <a:lstStyle/>
                    <a:p>
                      <a:pPr marL="0" algn="ctr" defTabSz="914400" rtl="0" eaLnBrk="1" latinLnBrk="0" hangingPunct="1"/>
                      <a:r>
                        <a:rPr lang="en-GB" sz="2000" kern="1200" dirty="0" smtClean="0">
                          <a:solidFill>
                            <a:schemeClr val="tx1">
                              <a:lumMod val="65000"/>
                              <a:lumOff val="35000"/>
                            </a:schemeClr>
                          </a:solidFill>
                          <a:latin typeface="+mn-lt"/>
                          <a:ea typeface="+mn-ea"/>
                          <a:cs typeface="+mn-cs"/>
                        </a:rPr>
                        <a:t>Low level</a:t>
                      </a:r>
                      <a:endParaRPr lang="en-GB" sz="2000" kern="1200" dirty="0">
                        <a:solidFill>
                          <a:schemeClr val="tx1">
                            <a:lumMod val="65000"/>
                            <a:lumOff val="35000"/>
                          </a:schemeClr>
                        </a:solidFill>
                        <a:latin typeface="+mn-lt"/>
                        <a:ea typeface="+mn-ea"/>
                        <a:cs typeface="+mn-cs"/>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612413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58880" y="6356350"/>
            <a:ext cx="2133600" cy="365125"/>
          </a:xfrm>
        </p:spPr>
        <p:txBody>
          <a:bodyPr/>
          <a:lstStyle/>
          <a:p>
            <a:fld id="{E2714C53-C500-452F-8146-92C7770AD310}" type="slidenum">
              <a:rPr lang="en-GB" smtClean="0"/>
              <a:pPr/>
              <a:t>9</a:t>
            </a:fld>
            <a:endParaRPr lang="en-GB" dirty="0"/>
          </a:p>
        </p:txBody>
      </p:sp>
      <p:sp>
        <p:nvSpPr>
          <p:cNvPr id="2" name="TextBox 1"/>
          <p:cNvSpPr txBox="1"/>
          <p:nvPr/>
        </p:nvSpPr>
        <p:spPr>
          <a:xfrm>
            <a:off x="467544" y="1556792"/>
            <a:ext cx="8208912" cy="369332"/>
          </a:xfrm>
          <a:prstGeom prst="rect">
            <a:avLst/>
          </a:prstGeom>
          <a:noFill/>
        </p:spPr>
        <p:txBody>
          <a:bodyPr wrap="square" rtlCol="0">
            <a:spAutoFit/>
          </a:bodyPr>
          <a:lstStyle/>
          <a:p>
            <a:endParaRPr lang="en-GB" dirty="0"/>
          </a:p>
        </p:txBody>
      </p:sp>
      <p:sp>
        <p:nvSpPr>
          <p:cNvPr id="11" name="TextBox 10"/>
          <p:cNvSpPr txBox="1"/>
          <p:nvPr/>
        </p:nvSpPr>
        <p:spPr>
          <a:xfrm>
            <a:off x="2987824" y="663079"/>
            <a:ext cx="5904656" cy="461665"/>
          </a:xfrm>
          <a:prstGeom prst="rect">
            <a:avLst/>
          </a:prstGeom>
          <a:noFill/>
        </p:spPr>
        <p:txBody>
          <a:bodyPr wrap="square" rtlCol="0">
            <a:spAutoFit/>
          </a:bodyPr>
          <a:lstStyle/>
          <a:p>
            <a:pPr algn="r"/>
            <a:r>
              <a:rPr lang="en-GB" sz="2400" dirty="0">
                <a:solidFill>
                  <a:schemeClr val="bg1">
                    <a:lumMod val="65000"/>
                  </a:schemeClr>
                </a:solidFill>
              </a:rPr>
              <a:t>Ce-activated lithium aluminosilicate </a:t>
            </a:r>
            <a:r>
              <a:rPr lang="en-GB" sz="2400" dirty="0" smtClean="0">
                <a:solidFill>
                  <a:schemeClr val="bg1">
                    <a:lumMod val="65000"/>
                  </a:schemeClr>
                </a:solidFill>
              </a:rPr>
              <a:t>glasses</a:t>
            </a:r>
            <a:endParaRPr lang="en-GB" sz="2400" dirty="0">
              <a:solidFill>
                <a:schemeClr val="bg1">
                  <a:lumMod val="65000"/>
                </a:scheme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33" t="36671" r="22262" b="12902"/>
          <a:stretch/>
        </p:blipFill>
        <p:spPr bwMode="auto">
          <a:xfrm>
            <a:off x="6939555" y="2824473"/>
            <a:ext cx="1766182" cy="1620000"/>
          </a:xfrm>
          <a:prstGeom prst="roundRect">
            <a:avLst>
              <a:gd name="adj" fmla="val 16667"/>
            </a:avLst>
          </a:prstGeom>
          <a:ln>
            <a:noFill/>
          </a:ln>
          <a:effectLst/>
          <a:extLst>
            <a:ext uri="{53640926-AAD7-44D8-BBD7-CCE9431645EC}">
              <a14:shadowObscured xmlns:a14="http://schemas.microsoft.com/office/drawing/2010/main"/>
            </a:ext>
          </a:extLst>
        </p:spPr>
      </p:pic>
      <p:pic>
        <p:nvPicPr>
          <p:cNvPr id="7" name="Picture 6" descr="C:\Users\cdestefanis\AppData\Local\Microsoft\Windows\Temporary Internet Files\Content.Word\20170508_125057_HDR.JPG"/>
          <p:cNvPicPr>
            <a:picLocks noChangeAspect="1"/>
          </p:cNvPicPr>
          <p:nvPr/>
        </p:nvPicPr>
        <p:blipFill rotWithShape="1">
          <a:blip r:embed="rId4" cstate="print">
            <a:extLst>
              <a:ext uri="{28A0092B-C50C-407E-A947-70E740481C1C}">
                <a14:useLocalDpi xmlns:a14="http://schemas.microsoft.com/office/drawing/2010/main" val="0"/>
              </a:ext>
            </a:extLst>
          </a:blip>
          <a:srcRect l="19777" r="18560"/>
          <a:stretch/>
        </p:blipFill>
        <p:spPr bwMode="auto">
          <a:xfrm>
            <a:off x="6948264" y="4545304"/>
            <a:ext cx="1776094" cy="1620000"/>
          </a:xfrm>
          <a:prstGeom prst="roundRect">
            <a:avLst>
              <a:gd name="adj" fmla="val 16667"/>
            </a:avLst>
          </a:prstGeom>
          <a:ln>
            <a:noFill/>
          </a:ln>
          <a:effectLst/>
          <a:extLst>
            <a:ext uri="{53640926-AAD7-44D8-BBD7-CCE9431645EC}">
              <a14:shadowObscured xmlns:a14="http://schemas.microsoft.com/office/drawing/2010/main"/>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5326" y="4545304"/>
            <a:ext cx="1776094" cy="1620000"/>
          </a:xfrm>
          <a:prstGeom prst="roundRect">
            <a:avLst>
              <a:gd name="adj" fmla="val 16667"/>
            </a:avLst>
          </a:prstGeom>
          <a:ln>
            <a:noFill/>
          </a:ln>
          <a:effectLst/>
        </p:spPr>
      </p:pic>
      <p:sp>
        <p:nvSpPr>
          <p:cNvPr id="9" name="Content Placeholder 7"/>
          <p:cNvSpPr txBox="1">
            <a:spLocks/>
          </p:cNvSpPr>
          <p:nvPr/>
        </p:nvSpPr>
        <p:spPr>
          <a:xfrm>
            <a:off x="251520" y="1340768"/>
            <a:ext cx="8610452" cy="3054400"/>
          </a:xfrm>
          <a:prstGeom prst="rect">
            <a:avLst/>
          </a:prstGeom>
        </p:spPr>
        <p:txBody>
          <a:bodyPr lIns="99569" tIns="49785" rIns="99569" bIns="49785">
            <a:noAutofit/>
          </a:bodyPr>
          <a:lstStyle>
            <a:lvl1pPr marL="0" indent="0" algn="ctr" defTabSz="995690" rtl="0" eaLnBrk="1" latinLnBrk="0" hangingPunct="1">
              <a:spcBef>
                <a:spcPct val="20000"/>
              </a:spcBef>
              <a:buFont typeface="Arial" pitchFamily="34" charset="0"/>
              <a:buNone/>
              <a:defRPr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itchFamily="34" charset="0"/>
              <a:buNone/>
              <a:defRPr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marL="401638" indent="-401638" algn="l">
              <a:lnSpc>
                <a:spcPts val="2700"/>
              </a:lnSpc>
              <a:spcBef>
                <a:spcPts val="1200"/>
              </a:spcBef>
              <a:buSzPct val="100000"/>
              <a:buBlip>
                <a:blip r:embed="rId6"/>
              </a:buBlip>
              <a:defRPr/>
            </a:pPr>
            <a:r>
              <a:rPr lang="en-GB" sz="1800" dirty="0">
                <a:solidFill>
                  <a:schemeClr val="tx1">
                    <a:lumMod val="65000"/>
                    <a:lumOff val="35000"/>
                  </a:schemeClr>
                </a:solidFill>
              </a:rPr>
              <a:t>GS20®: ~6000 photons per absorbed neutron</a:t>
            </a:r>
          </a:p>
          <a:p>
            <a:pPr marL="401638" indent="-401638" algn="l">
              <a:lnSpc>
                <a:spcPts val="2700"/>
              </a:lnSpc>
              <a:spcBef>
                <a:spcPts val="1200"/>
              </a:spcBef>
              <a:buSzPct val="100000"/>
              <a:buBlip>
                <a:blip r:embed="rId6"/>
              </a:buBlip>
              <a:defRPr/>
            </a:pPr>
            <a:r>
              <a:rPr lang="en-GB" sz="1800" dirty="0" smtClean="0">
                <a:solidFill>
                  <a:schemeClr val="tx1">
                    <a:lumMod val="65000"/>
                    <a:lumOff val="35000"/>
                  </a:schemeClr>
                </a:solidFill>
              </a:rPr>
              <a:t>Relatively </a:t>
            </a:r>
            <a:r>
              <a:rPr lang="en-GB" sz="1800" dirty="0">
                <a:solidFill>
                  <a:schemeClr val="tx1">
                    <a:lumMod val="65000"/>
                    <a:lumOff val="35000"/>
                  </a:schemeClr>
                </a:solidFill>
              </a:rPr>
              <a:t>fast decay time </a:t>
            </a:r>
            <a:r>
              <a:rPr lang="en-GB" sz="1800" dirty="0" smtClean="0">
                <a:solidFill>
                  <a:schemeClr val="tx1">
                    <a:lumMod val="65000"/>
                    <a:lumOff val="35000"/>
                  </a:schemeClr>
                </a:solidFill>
              </a:rPr>
              <a:t>constant: approx. </a:t>
            </a:r>
            <a:r>
              <a:rPr lang="en-GB" sz="1800" dirty="0">
                <a:solidFill>
                  <a:schemeClr val="tx1">
                    <a:lumMod val="65000"/>
                    <a:lumOff val="35000"/>
                  </a:schemeClr>
                </a:solidFill>
              </a:rPr>
              <a:t>70 ns </a:t>
            </a:r>
            <a:r>
              <a:rPr lang="en-GB" sz="1800" dirty="0" smtClean="0">
                <a:solidFill>
                  <a:schemeClr val="tx1">
                    <a:lumMod val="65000"/>
                    <a:lumOff val="35000"/>
                  </a:schemeClr>
                </a:solidFill>
              </a:rPr>
              <a:t>for </a:t>
            </a:r>
            <a:r>
              <a:rPr lang="en-GB" sz="1800" dirty="0">
                <a:solidFill>
                  <a:schemeClr val="tx1">
                    <a:lumMod val="65000"/>
                    <a:lumOff val="35000"/>
                  </a:schemeClr>
                </a:solidFill>
              </a:rPr>
              <a:t>good rate capability. </a:t>
            </a:r>
          </a:p>
          <a:p>
            <a:pPr marL="401638" indent="-401638" algn="l">
              <a:lnSpc>
                <a:spcPts val="2700"/>
              </a:lnSpc>
              <a:spcBef>
                <a:spcPts val="1200"/>
              </a:spcBef>
              <a:buSzPct val="100000"/>
              <a:buBlip>
                <a:blip r:embed="rId6"/>
              </a:buBlip>
              <a:defRPr/>
            </a:pPr>
            <a:r>
              <a:rPr lang="en-GB" sz="1800" dirty="0" smtClean="0">
                <a:solidFill>
                  <a:schemeClr val="tx1">
                    <a:lumMod val="65000"/>
                    <a:lumOff val="35000"/>
                  </a:schemeClr>
                </a:solidFill>
              </a:rPr>
              <a:t>~95% detection efficiency </a:t>
            </a:r>
            <a:r>
              <a:rPr lang="en-GB" sz="1800" dirty="0">
                <a:solidFill>
                  <a:schemeClr val="tx1">
                    <a:lumMod val="65000"/>
                    <a:lumOff val="35000"/>
                  </a:schemeClr>
                </a:solidFill>
              </a:rPr>
              <a:t>for thermal neutrons (.025 eV</a:t>
            </a:r>
            <a:r>
              <a:rPr lang="en-GB" sz="1800" dirty="0" smtClean="0">
                <a:solidFill>
                  <a:schemeClr val="tx1">
                    <a:lumMod val="65000"/>
                    <a:lumOff val="35000"/>
                  </a:schemeClr>
                </a:solidFill>
              </a:rPr>
              <a:t>) from 2 mm of GS20® </a:t>
            </a:r>
          </a:p>
          <a:p>
            <a:pPr marL="401638" indent="-401638" algn="l">
              <a:lnSpc>
                <a:spcPts val="2700"/>
              </a:lnSpc>
              <a:spcBef>
                <a:spcPts val="1200"/>
              </a:spcBef>
              <a:buSzPct val="100000"/>
              <a:buBlip>
                <a:blip r:embed="rId6"/>
              </a:buBlip>
              <a:defRPr/>
            </a:pPr>
            <a:r>
              <a:rPr lang="en-GB" sz="1800" dirty="0" smtClean="0">
                <a:solidFill>
                  <a:schemeClr val="tx1">
                    <a:lumMod val="65000"/>
                    <a:lumOff val="35000"/>
                  </a:schemeClr>
                </a:solidFill>
              </a:rPr>
              <a:t>Flat dimensions </a:t>
            </a:r>
            <a:r>
              <a:rPr lang="en-GB" sz="1800" dirty="0">
                <a:solidFill>
                  <a:schemeClr val="tx1">
                    <a:lumMod val="65000"/>
                    <a:lumOff val="35000"/>
                  </a:schemeClr>
                </a:solidFill>
              </a:rPr>
              <a:t>from </a:t>
            </a:r>
            <a:r>
              <a:rPr lang="en-GB" sz="1800" dirty="0" smtClean="0">
                <a:solidFill>
                  <a:schemeClr val="tx1">
                    <a:lumMod val="65000"/>
                    <a:lumOff val="35000"/>
                  </a:schemeClr>
                </a:solidFill>
              </a:rPr>
              <a:t>10 - 200mm </a:t>
            </a:r>
            <a:r>
              <a:rPr lang="en-GB" sz="1800" dirty="0">
                <a:solidFill>
                  <a:schemeClr val="tx1">
                    <a:lumMod val="65000"/>
                    <a:lumOff val="35000"/>
                  </a:schemeClr>
                </a:solidFill>
              </a:rPr>
              <a:t>and thickness </a:t>
            </a:r>
            <a:r>
              <a:rPr lang="en-GB" sz="1800" dirty="0" smtClean="0">
                <a:solidFill>
                  <a:schemeClr val="tx1">
                    <a:lumMod val="65000"/>
                    <a:lumOff val="35000"/>
                  </a:schemeClr>
                </a:solidFill>
              </a:rPr>
              <a:t>1 - 50mm </a:t>
            </a:r>
            <a:endParaRPr lang="en-GB" sz="1800" dirty="0">
              <a:solidFill>
                <a:schemeClr val="tx1">
                  <a:lumMod val="65000"/>
                  <a:lumOff val="35000"/>
                </a:schemeClr>
              </a:solidFill>
            </a:endParaRPr>
          </a:p>
          <a:p>
            <a:pPr marL="401638" indent="-401638" algn="l">
              <a:lnSpc>
                <a:spcPts val="2700"/>
              </a:lnSpc>
              <a:spcBef>
                <a:spcPts val="1200"/>
              </a:spcBef>
              <a:buSzPct val="100000"/>
              <a:buBlip>
                <a:blip r:embed="rId6"/>
              </a:buBlip>
              <a:defRPr/>
            </a:pPr>
            <a:r>
              <a:rPr lang="en-GB" sz="1800" dirty="0" smtClean="0">
                <a:solidFill>
                  <a:schemeClr val="tx1">
                    <a:lumMod val="65000"/>
                    <a:lumOff val="35000"/>
                  </a:schemeClr>
                </a:solidFill>
              </a:rPr>
              <a:t>Resistant </a:t>
            </a:r>
            <a:r>
              <a:rPr lang="en-GB" sz="1800" dirty="0">
                <a:solidFill>
                  <a:schemeClr val="tx1">
                    <a:lumMod val="65000"/>
                    <a:lumOff val="35000"/>
                  </a:schemeClr>
                </a:solidFill>
              </a:rPr>
              <a:t>to nearly all organic and inorganic </a:t>
            </a:r>
            <a:r>
              <a:rPr lang="en-GB" sz="1800" dirty="0" smtClean="0">
                <a:solidFill>
                  <a:schemeClr val="tx1">
                    <a:lumMod val="65000"/>
                    <a:lumOff val="35000"/>
                  </a:schemeClr>
                </a:solidFill>
              </a:rPr>
              <a:t>chemicals</a:t>
            </a:r>
          </a:p>
          <a:p>
            <a:pPr marL="401638" indent="-401638" algn="l">
              <a:lnSpc>
                <a:spcPts val="2700"/>
              </a:lnSpc>
              <a:spcBef>
                <a:spcPts val="1200"/>
              </a:spcBef>
              <a:buSzPct val="100000"/>
              <a:buBlip>
                <a:blip r:embed="rId6"/>
              </a:buBlip>
              <a:defRPr/>
            </a:pPr>
            <a:r>
              <a:rPr lang="en-GB" sz="1800" dirty="0">
                <a:solidFill>
                  <a:schemeClr val="tx1">
                    <a:lumMod val="65000"/>
                    <a:lumOff val="35000"/>
                  </a:schemeClr>
                </a:solidFill>
              </a:rPr>
              <a:t>Operating range: -200°C to 250°C </a:t>
            </a:r>
          </a:p>
          <a:p>
            <a:pPr marL="401638" indent="-401638" algn="l">
              <a:lnSpc>
                <a:spcPts val="2700"/>
              </a:lnSpc>
              <a:spcBef>
                <a:spcPts val="1200"/>
              </a:spcBef>
              <a:buSzPct val="100000"/>
              <a:buBlip>
                <a:blip r:embed="rId6"/>
              </a:buBlip>
              <a:defRPr/>
            </a:pPr>
            <a:endParaRPr lang="en-GB" sz="1800" dirty="0">
              <a:solidFill>
                <a:schemeClr val="tx1"/>
              </a:solidFill>
            </a:endParaRPr>
          </a:p>
        </p:txBody>
      </p:sp>
      <p:pic>
        <p:nvPicPr>
          <p:cNvPr id="17" name="Picture 16"/>
          <p:cNvPicPr>
            <a:picLocks noChangeAspect="1"/>
          </p:cNvPicPr>
          <p:nvPr/>
        </p:nvPicPr>
        <p:blipFill>
          <a:blip r:embed="rId7"/>
          <a:stretch>
            <a:fillRect/>
          </a:stretch>
        </p:blipFill>
        <p:spPr>
          <a:xfrm>
            <a:off x="395536" y="4571431"/>
            <a:ext cx="4560283" cy="1548000"/>
          </a:xfrm>
          <a:prstGeom prst="rect">
            <a:avLst/>
          </a:prstGeom>
        </p:spPr>
      </p:pic>
    </p:spTree>
    <p:extLst>
      <p:ext uri="{BB962C8B-B14F-4D97-AF65-F5344CB8AC3E}">
        <p14:creationId xmlns:p14="http://schemas.microsoft.com/office/powerpoint/2010/main" val="3132892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4988</TotalTime>
  <Words>1650</Words>
  <Application>Microsoft Office PowerPoint</Application>
  <PresentationFormat>On-screen Show (4:3)</PresentationFormat>
  <Paragraphs>261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Rainey</dc:creator>
  <cp:lastModifiedBy>Carlo De Stefanis</cp:lastModifiedBy>
  <cp:revision>360</cp:revision>
  <cp:lastPrinted>2017-06-06T06:57:00Z</cp:lastPrinted>
  <dcterms:created xsi:type="dcterms:W3CDTF">2015-02-24T09:13:39Z</dcterms:created>
  <dcterms:modified xsi:type="dcterms:W3CDTF">2017-06-12T20:22:47Z</dcterms:modified>
</cp:coreProperties>
</file>