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3"/>
  </p:notesMasterIdLst>
  <p:sldIdLst>
    <p:sldId id="256" r:id="rId6"/>
    <p:sldId id="284" r:id="rId7"/>
    <p:sldId id="285" r:id="rId8"/>
    <p:sldId id="286" r:id="rId9"/>
    <p:sldId id="259" r:id="rId10"/>
    <p:sldId id="293" r:id="rId11"/>
    <p:sldId id="258" r:id="rId12"/>
    <p:sldId id="291" r:id="rId13"/>
    <p:sldId id="260" r:id="rId14"/>
    <p:sldId id="261" r:id="rId15"/>
    <p:sldId id="263" r:id="rId16"/>
    <p:sldId id="290" r:id="rId17"/>
    <p:sldId id="267" r:id="rId18"/>
    <p:sldId id="270" r:id="rId19"/>
    <p:sldId id="268" r:id="rId20"/>
    <p:sldId id="265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134F4B-B4DA-42D0-A5DC-FE8832C0B86D}">
          <p14:sldIdLst>
            <p14:sldId id="256"/>
            <p14:sldId id="284"/>
            <p14:sldId id="285"/>
            <p14:sldId id="286"/>
            <p14:sldId id="259"/>
            <p14:sldId id="293"/>
            <p14:sldId id="258"/>
            <p14:sldId id="291"/>
            <p14:sldId id="260"/>
            <p14:sldId id="261"/>
            <p14:sldId id="263"/>
            <p14:sldId id="290"/>
            <p14:sldId id="267"/>
            <p14:sldId id="270"/>
            <p14:sldId id="268"/>
            <p14:sldId id="265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6"/>
    <a:srgbClr val="333333"/>
    <a:srgbClr val="20577C"/>
    <a:srgbClr val="ABA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9302" autoAdjust="0"/>
  </p:normalViewPr>
  <p:slideViewPr>
    <p:cSldViewPr snapToGrid="0">
      <p:cViewPr varScale="1">
        <p:scale>
          <a:sx n="103" d="100"/>
          <a:sy n="103" d="100"/>
        </p:scale>
        <p:origin x="8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C748B-6134-4A61-B4E2-1AA8C7760C7D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7883C-991A-4320-A63E-A4F7D1B5BD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Difference between pulsed and continuous muon source.</a:t>
            </a:r>
          </a:p>
          <a:p>
            <a:r>
              <a:rPr lang="en-GB" dirty="0" smtClean="0"/>
              <a:t>Pulsed</a:t>
            </a:r>
            <a:r>
              <a:rPr lang="en-GB" baseline="0" dirty="0" smtClean="0"/>
              <a:t> source needs to handle high instantaneous rates. </a:t>
            </a:r>
          </a:p>
          <a:p>
            <a:r>
              <a:rPr lang="en-GB" baseline="0" dirty="0" smtClean="0"/>
              <a:t>Focus of this project and talk.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20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the various contributions to dead-time.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1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Method to plot measured vs actual rate graph</a:t>
            </a:r>
          </a:p>
          <a:p>
            <a:r>
              <a:rPr lang="en-GB" dirty="0" smtClean="0"/>
              <a:t>Later times</a:t>
            </a:r>
            <a:r>
              <a:rPr lang="en-GB" baseline="0" dirty="0" smtClean="0"/>
              <a:t> is near exponential with decay constant equal to the half-life of muons.</a:t>
            </a:r>
          </a:p>
          <a:p>
            <a:r>
              <a:rPr lang="en-GB" baseline="0" dirty="0" smtClean="0"/>
              <a:t>Can use it to find counts missed by extrapolating the data to high count region.</a:t>
            </a:r>
          </a:p>
          <a:p>
            <a:r>
              <a:rPr lang="en-GB" baseline="0" dirty="0" smtClean="0"/>
              <a:t>Plot each data point against it counter part to plot measured rate as a function of actual rate.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2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Four trends identified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Low count rate is</a:t>
            </a:r>
            <a:r>
              <a:rPr lang="en-GB" baseline="0" dirty="0" smtClean="0"/>
              <a:t> near ideal behaviour.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Unable to separate between </a:t>
            </a:r>
            <a:r>
              <a:rPr lang="en-GB" baseline="0" dirty="0" err="1" smtClean="0"/>
              <a:t>paralyzable</a:t>
            </a:r>
            <a:r>
              <a:rPr lang="en-GB" baseline="0" dirty="0" smtClean="0"/>
              <a:t> or non-</a:t>
            </a:r>
            <a:r>
              <a:rPr lang="en-GB" baseline="0" dirty="0" err="1" smtClean="0"/>
              <a:t>paralyzable</a:t>
            </a:r>
            <a:r>
              <a:rPr lang="en-GB" baseline="0" dirty="0" smtClean="0"/>
              <a:t>. 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Clear </a:t>
            </a:r>
            <a:r>
              <a:rPr lang="en-GB" baseline="0" dirty="0" err="1" smtClean="0"/>
              <a:t>paralyzable</a:t>
            </a:r>
            <a:r>
              <a:rPr lang="en-GB" baseline="0" dirty="0" smtClean="0"/>
              <a:t> behaviour.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Sharp rise due to the pulsed nature of beam.</a:t>
            </a:r>
          </a:p>
          <a:p>
            <a:pPr marL="228600" indent="-228600">
              <a:buFont typeface="+mj-lt"/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85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</a:t>
            </a:r>
            <a:r>
              <a:rPr lang="en-GB" dirty="0" err="1" smtClean="0"/>
              <a:t>SiPMs</a:t>
            </a:r>
            <a:r>
              <a:rPr lang="en-GB" baseline="0" dirty="0" smtClean="0"/>
              <a:t> compared with and with out signal processing</a:t>
            </a:r>
          </a:p>
          <a:p>
            <a:r>
              <a:rPr lang="en-GB" baseline="0" dirty="0" smtClean="0"/>
              <a:t>Data from the same muon flux</a:t>
            </a:r>
          </a:p>
          <a:p>
            <a:r>
              <a:rPr lang="en-GB" dirty="0" smtClean="0"/>
              <a:t>A clear increase in rate capabilities</a:t>
            </a:r>
            <a:r>
              <a:rPr lang="en-GB" baseline="0" dirty="0" smtClean="0"/>
              <a:t> seen with signal processing</a:t>
            </a:r>
          </a:p>
          <a:p>
            <a:r>
              <a:rPr lang="en-GB" baseline="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3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%%%Enter total</a:t>
            </a:r>
            <a:r>
              <a:rPr lang="en-GB" baseline="0" dirty="0" smtClean="0">
                <a:solidFill>
                  <a:srgbClr val="FF0000"/>
                </a:solidFill>
              </a:rPr>
              <a:t> frames in each run or remake graphs</a:t>
            </a:r>
          </a:p>
          <a:p>
            <a:endParaRPr lang="en-GB" baseline="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Two</a:t>
            </a:r>
            <a:r>
              <a:rPr lang="en-GB" baseline="0" dirty="0" smtClean="0">
                <a:solidFill>
                  <a:srgbClr val="FF0000"/>
                </a:solidFill>
              </a:rPr>
              <a:t> problems with fast output, their Slow counterparts did not have this behaviour.</a:t>
            </a:r>
          </a:p>
          <a:p>
            <a:r>
              <a:rPr lang="en-GB" baseline="0" dirty="0" smtClean="0">
                <a:solidFill>
                  <a:srgbClr val="FF0000"/>
                </a:solidFill>
              </a:rPr>
              <a:t>C fast- statistically insufficient data because of discriminator threshold being set high due to the observed signal to noise ration</a:t>
            </a:r>
          </a:p>
          <a:p>
            <a:r>
              <a:rPr lang="en-GB" baseline="0" dirty="0" smtClean="0">
                <a:solidFill>
                  <a:srgbClr val="FF0000"/>
                </a:solidFill>
              </a:rPr>
              <a:t>J-fast- peaks in data set arising. Possibly due to a transformer in the circuit which picks up noise from magnets from another side of the facility.</a:t>
            </a:r>
          </a:p>
          <a:p>
            <a:endParaRPr lang="en-GB" baseline="0" dirty="0" smtClean="0">
              <a:solidFill>
                <a:srgbClr val="FF0000"/>
              </a:solidFill>
            </a:endParaRPr>
          </a:p>
          <a:p>
            <a:endParaRPr lang="en-GB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4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1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1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</a:t>
            </a:r>
            <a:r>
              <a:rPr lang="en-GB" baseline="0" dirty="0" smtClean="0"/>
              <a:t> two pulsars to create pulse pairs separated by few nanoseconds.</a:t>
            </a:r>
          </a:p>
          <a:p>
            <a:r>
              <a:rPr lang="en-GB" baseline="0" dirty="0" smtClean="0"/>
              <a:t>Can recreate measured vs actual rate graphs.</a:t>
            </a:r>
          </a:p>
          <a:p>
            <a:r>
              <a:rPr lang="en-GB" baseline="0" dirty="0" smtClean="0"/>
              <a:t>Able to reach pulse rates higher that </a:t>
            </a:r>
            <a:r>
              <a:rPr lang="en-GB" baseline="0" dirty="0" err="1" smtClean="0"/>
              <a:t>MuSR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Can calculate dead-time.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Reason two LED emitter needed is because the minimum pulse separation between pulses can only be 25ns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D7883C-991A-4320-A63E-A4F7D1B5BD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1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Working</a:t>
            </a:r>
            <a:r>
              <a:rPr lang="en-GB" baseline="0" dirty="0" smtClean="0"/>
              <a:t> Mechanism.</a:t>
            </a:r>
          </a:p>
          <a:p>
            <a:r>
              <a:rPr lang="en-GB" baseline="0" dirty="0" smtClean="0"/>
              <a:t>An array of photodiodes in reverse bias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High gain due to avalanche formation in the depletion zone.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Resistor is in series with each cell to quench the signal</a:t>
            </a:r>
            <a:endParaRPr lang="en-GB" baseline="0" dirty="0" smtClean="0"/>
          </a:p>
          <a:p>
            <a:r>
              <a:rPr lang="en-GB" baseline="0" dirty="0" err="1" smtClean="0"/>
              <a:t>SensL</a:t>
            </a:r>
            <a:r>
              <a:rPr lang="en-GB" baseline="0" dirty="0" smtClean="0"/>
              <a:t> has Fast output inbuilt in its evaluation boards.</a:t>
            </a:r>
          </a:p>
          <a:p>
            <a:r>
              <a:rPr lang="en-GB" baseline="0" dirty="0" smtClean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8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 experiment methods</a:t>
            </a:r>
          </a:p>
          <a:p>
            <a:r>
              <a:rPr lang="en-GB" baseline="0" dirty="0" smtClean="0"/>
              <a:t>Model to simulate observed </a:t>
            </a:r>
            <a:r>
              <a:rPr lang="en-GB" baseline="0" dirty="0" err="1" smtClean="0"/>
              <a:t>SiPM</a:t>
            </a:r>
            <a:r>
              <a:rPr lang="en-GB" baseline="0" dirty="0" smtClean="0"/>
              <a:t> behaviour and find operational range of </a:t>
            </a:r>
            <a:r>
              <a:rPr lang="en-GB" baseline="0" dirty="0" err="1" smtClean="0"/>
              <a:t>SiPM</a:t>
            </a:r>
            <a:endParaRPr lang="en-GB" baseline="0" dirty="0" smtClean="0"/>
          </a:p>
          <a:p>
            <a:r>
              <a:rPr lang="en-GB" baseline="0" dirty="0" smtClean="0"/>
              <a:t>Beamline test to find the rate capabilities of </a:t>
            </a:r>
            <a:r>
              <a:rPr lang="en-GB" baseline="0" dirty="0" err="1" smtClean="0"/>
              <a:t>SiPM</a:t>
            </a:r>
            <a:endParaRPr lang="en-GB" baseline="0" dirty="0" smtClean="0"/>
          </a:p>
          <a:p>
            <a:r>
              <a:rPr lang="en-GB" dirty="0" smtClean="0"/>
              <a:t>Laboratory tests for controlled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6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Successful model of </a:t>
            </a:r>
            <a:r>
              <a:rPr lang="en-GB" dirty="0" err="1" smtClean="0"/>
              <a:t>SiPM</a:t>
            </a:r>
            <a:r>
              <a:rPr lang="en-GB" dirty="0" smtClean="0"/>
              <a:t> behaviour 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MuSR</a:t>
            </a:r>
            <a:r>
              <a:rPr lang="en-GB" baseline="0" dirty="0" smtClean="0"/>
              <a:t> instrument</a:t>
            </a:r>
            <a:endParaRPr lang="en-GB" dirty="0" smtClean="0"/>
          </a:p>
          <a:p>
            <a:r>
              <a:rPr lang="en-GB" dirty="0" smtClean="0"/>
              <a:t>Able to find</a:t>
            </a:r>
            <a:r>
              <a:rPr lang="en-GB" baseline="0" dirty="0" smtClean="0"/>
              <a:t> the usage range of an </a:t>
            </a:r>
            <a:r>
              <a:rPr lang="en-GB" baseline="0" dirty="0" err="1" smtClean="0"/>
              <a:t>SiPM</a:t>
            </a:r>
            <a:r>
              <a:rPr lang="en-GB" baseline="0" dirty="0" smtClean="0"/>
              <a:t> in a pulsed muon instrument.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Signal processing increases the count rate capabilities of the device.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5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Limited time to take data</a:t>
            </a:r>
          </a:p>
          <a:p>
            <a:r>
              <a:rPr lang="en-GB" dirty="0" smtClean="0"/>
              <a:t>No long term stability information since very controlled measurements.</a:t>
            </a:r>
          </a:p>
          <a:p>
            <a:endParaRPr lang="en-GB" dirty="0" smtClean="0"/>
          </a:p>
          <a:p>
            <a:r>
              <a:rPr lang="en-GB" dirty="0" smtClean="0"/>
              <a:t>Solution</a:t>
            </a:r>
            <a:r>
              <a:rPr lang="en-GB" baseline="0" dirty="0" smtClean="0"/>
              <a:t>: Mount the detector onto the instrument.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3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Experiment set-up, </a:t>
            </a:r>
          </a:p>
          <a:p>
            <a:r>
              <a:rPr lang="en-GB" dirty="0" smtClean="0"/>
              <a:t>Mention</a:t>
            </a:r>
            <a:r>
              <a:rPr lang="en-GB" baseline="0" dirty="0" smtClean="0"/>
              <a:t> direction of beam</a:t>
            </a:r>
          </a:p>
          <a:p>
            <a:r>
              <a:rPr lang="en-GB" baseline="0" dirty="0" smtClean="0"/>
              <a:t>Made sure that the test box does not interfere with the normal instrument usage</a:t>
            </a:r>
          </a:p>
          <a:p>
            <a:endParaRPr lang="en-GB" baseline="0" dirty="0" smtClean="0"/>
          </a:p>
          <a:p>
            <a:r>
              <a:rPr lang="en-GB" dirty="0" smtClean="0"/>
              <a:t>Box enables</a:t>
            </a:r>
            <a:r>
              <a:rPr lang="en-GB" baseline="0" dirty="0" smtClean="0"/>
              <a:t> to collect data during user cycles.</a:t>
            </a:r>
          </a:p>
          <a:p>
            <a:r>
              <a:rPr lang="en-GB" baseline="0" dirty="0" smtClean="0"/>
              <a:t>Avoids time lost in setting up instrument every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3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</a:t>
            </a:r>
            <a:r>
              <a:rPr lang="en-GB" dirty="0" err="1" smtClean="0"/>
              <a:t>SiPMs</a:t>
            </a:r>
            <a:r>
              <a:rPr lang="en-GB" baseline="0" dirty="0" smtClean="0"/>
              <a:t>, 2 identical and the other 2 same manufacturer but different series with signal processing.</a:t>
            </a:r>
          </a:p>
          <a:p>
            <a:r>
              <a:rPr lang="en-GB" baseline="0" dirty="0" smtClean="0"/>
              <a:t>2 identical </a:t>
            </a:r>
            <a:r>
              <a:rPr lang="en-GB" baseline="0" dirty="0" err="1" smtClean="0"/>
              <a:t>SiPMs</a:t>
            </a:r>
            <a:r>
              <a:rPr lang="en-GB" baseline="0" dirty="0" smtClean="0"/>
              <a:t> helps in understanding the reliability of the device and possibility to install pole-0 electronics in one of them.</a:t>
            </a:r>
          </a:p>
          <a:p>
            <a:r>
              <a:rPr lang="en-GB" baseline="0" dirty="0" smtClean="0"/>
              <a:t>Pushed to one side due to available beam window.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6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both models</a:t>
            </a:r>
          </a:p>
          <a:p>
            <a:r>
              <a:rPr lang="en-GB" baseline="0" dirty="0" smtClean="0"/>
              <a:t>True counts is 6 but </a:t>
            </a:r>
            <a:r>
              <a:rPr lang="en-GB" baseline="0" dirty="0" err="1" smtClean="0"/>
              <a:t>paralyzable</a:t>
            </a:r>
            <a:r>
              <a:rPr lang="en-GB" baseline="0" dirty="0" smtClean="0"/>
              <a:t> detector measures 3 while non-</a:t>
            </a:r>
            <a:r>
              <a:rPr lang="en-GB" baseline="0" dirty="0" err="1" smtClean="0"/>
              <a:t>paralyzable</a:t>
            </a:r>
            <a:r>
              <a:rPr lang="en-GB" baseline="0" dirty="0" smtClean="0"/>
              <a:t> measures 4</a:t>
            </a:r>
          </a:p>
          <a:p>
            <a:r>
              <a:rPr lang="en-GB" baseline="0" dirty="0" smtClean="0"/>
              <a:t>Are described by the equation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Important to find which model followed by the </a:t>
            </a:r>
            <a:r>
              <a:rPr lang="en-GB" baseline="0" dirty="0" err="1" smtClean="0"/>
              <a:t>SiPM</a:t>
            </a:r>
            <a:r>
              <a:rPr lang="en-GB" baseline="0" dirty="0" smtClean="0"/>
              <a:t> to correct the data set.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6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Plotting both the for various true count rates.</a:t>
            </a:r>
          </a:p>
          <a:p>
            <a:endParaRPr lang="en-GB" dirty="0" smtClean="0"/>
          </a:p>
          <a:p>
            <a:r>
              <a:rPr lang="en-GB" dirty="0" smtClean="0"/>
              <a:t>In the very low region cannot differentiate</a:t>
            </a:r>
            <a:r>
              <a:rPr lang="en-GB" baseline="0" dirty="0" smtClean="0"/>
              <a:t> both models can be used to describe data set</a:t>
            </a:r>
          </a:p>
          <a:p>
            <a:r>
              <a:rPr lang="en-GB" baseline="0" dirty="0" smtClean="0"/>
              <a:t>Around 0.02 clear distinction between the models start to appear. </a:t>
            </a:r>
          </a:p>
          <a:p>
            <a:r>
              <a:rPr lang="en-GB" baseline="0" dirty="0" smtClean="0"/>
              <a:t>At very high rates both the models are very different. </a:t>
            </a:r>
          </a:p>
          <a:p>
            <a:r>
              <a:rPr lang="en-GB" baseline="0" dirty="0" smtClean="0"/>
              <a:t>Using the </a:t>
            </a:r>
            <a:r>
              <a:rPr lang="en-GB" baseline="0" dirty="0" err="1" smtClean="0"/>
              <a:t>SiPM</a:t>
            </a:r>
            <a:r>
              <a:rPr lang="en-GB" baseline="0" dirty="0" smtClean="0"/>
              <a:t> at high rates would help us find the model followed by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7883C-991A-4320-A63E-A4F7D1B5BD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5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12192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7002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5308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7002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575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9E6D4-78B9-4F56-908F-1F159D40A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0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01B6E-5556-4B3F-B12B-D7FDD1566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19F43-8450-47A3-8BAC-280648EF6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49501"/>
            <a:ext cx="53848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49501"/>
            <a:ext cx="53848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FF777-AE81-4529-A264-B99667716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BF581-D8B0-4CE7-A3D9-ADF882228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BF65A-4034-458B-BFEF-72FD60136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2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F32-3724-4A62-B59A-D7C485A55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14F4D-7FE3-4213-A848-799CE4851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6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BFCDB-B749-4274-BAC9-9427FA3A5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81D57-9AC7-40DD-B338-0B6E7516C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2039"/>
            <a:ext cx="27432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2039"/>
            <a:ext cx="8026400" cy="506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BF4F0-B37F-4785-BDA7-81A510B47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4843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131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B482-532D-4F96-945E-80EB9FF8F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7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BFEB6-CFBC-40A4-92EE-8CCE8DA14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E0232-3FEA-4A28-A6CB-4817592C6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5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76475"/>
            <a:ext cx="53848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76475"/>
            <a:ext cx="53848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11F58-6DE4-4218-9C39-74019A4F9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E7F39-84DD-4EE9-82C5-31EB86DC4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7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1571C-0CDC-4CDD-976C-69F117F8E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7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E7644-511E-44A3-827C-847986EC7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B1DD2-AD7D-4AE6-B969-5DE415D5E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BBD5B-5928-4A3F-A826-374E3D429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B83CF-D144-4A4E-8383-DE528C519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0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8050"/>
            <a:ext cx="27432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26400" cy="5218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32A5-A311-4812-B4DD-1E2176024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12192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4843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131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6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2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7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0990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8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issmallbot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12192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i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15218" y="1062038"/>
            <a:ext cx="83671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49501"/>
            <a:ext cx="109728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Sans" panose="020B0602030504020204" pitchFamily="34" charset="0"/>
              </a:defRPr>
            </a:lvl1pPr>
          </a:lstStyle>
          <a:p>
            <a:fld id="{619CE701-62A8-43F1-B859-75CD2FF73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7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i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15218" y="908051"/>
            <a:ext cx="836718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76475"/>
            <a:ext cx="109728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Sans" panose="020B0602030504020204" pitchFamily="34" charset="0"/>
              </a:defRPr>
            </a:lvl1pPr>
          </a:lstStyle>
          <a:p>
            <a:fld id="{9C335D7C-0833-492B-AAC4-9CB6221BC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0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islargebot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12192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8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6055-F060-4501-B2A3-E4013D8F6499}" type="datetimeFigureOut">
              <a:rPr lang="en-GB" smtClean="0"/>
              <a:t>09/06/2017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3ECC-F6A5-4CC0-929F-C021BF465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6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ne2020.eu/files/sine2020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0" y="157935"/>
            <a:ext cx="2031864" cy="16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1545860"/>
            <a:ext cx="10363200" cy="1470025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rgbClr val="333333"/>
                </a:solidFill>
              </a:rPr>
              <a:t>Work Package 9  - Detectors</a:t>
            </a:r>
            <a:r>
              <a:rPr lang="en-GB" sz="2400" dirty="0" smtClean="0">
                <a:solidFill>
                  <a:srgbClr val="333333"/>
                </a:solidFill>
              </a:rPr>
              <a:t/>
            </a:r>
            <a:br>
              <a:rPr lang="en-GB" sz="2400" dirty="0" smtClean="0">
                <a:solidFill>
                  <a:srgbClr val="333333"/>
                </a:solidFill>
              </a:rPr>
            </a:br>
            <a:r>
              <a:rPr lang="en-GB" sz="2400" dirty="0">
                <a:solidFill>
                  <a:srgbClr val="333333"/>
                </a:solidFill>
              </a:rPr>
              <a:t/>
            </a:r>
            <a:br>
              <a:rPr lang="en-GB" sz="2400" dirty="0">
                <a:solidFill>
                  <a:srgbClr val="333333"/>
                </a:solidFill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600" b="1" dirty="0" smtClean="0">
                <a:solidFill>
                  <a:srgbClr val="20577C"/>
                </a:solidFill>
              </a:rPr>
              <a:t>Task 4.3 - Silicon photomultipliers for muon spectroscopy</a:t>
            </a:r>
            <a:endParaRPr lang="en-GB" sz="2600" b="1" dirty="0">
              <a:solidFill>
                <a:srgbClr val="20577C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95600" y="3527510"/>
            <a:ext cx="6400800" cy="1752600"/>
          </a:xfrm>
        </p:spPr>
        <p:txBody>
          <a:bodyPr>
            <a:noAutofit/>
          </a:bodyPr>
          <a:lstStyle/>
          <a:p>
            <a:r>
              <a:rPr lang="en-GB" sz="1400" b="1" i="1" dirty="0" smtClean="0">
                <a:solidFill>
                  <a:srgbClr val="002D56"/>
                </a:solidFill>
              </a:rPr>
              <a:t>Lakshan Ram</a:t>
            </a:r>
          </a:p>
          <a:p>
            <a:r>
              <a:rPr lang="en-GB" sz="1400" i="1" dirty="0">
                <a:solidFill>
                  <a:srgbClr val="002D56"/>
                </a:solidFill>
              </a:rPr>
              <a:t>Dan Pooley</a:t>
            </a:r>
          </a:p>
          <a:p>
            <a:r>
              <a:rPr lang="en-GB" sz="1400" i="1" dirty="0" smtClean="0">
                <a:solidFill>
                  <a:srgbClr val="002D56"/>
                </a:solidFill>
              </a:rPr>
              <a:t>Steve Cottrell</a:t>
            </a:r>
          </a:p>
          <a:p>
            <a:r>
              <a:rPr lang="en-GB" sz="1400" i="1" dirty="0" smtClean="0">
                <a:solidFill>
                  <a:srgbClr val="002D56"/>
                </a:solidFill>
              </a:rPr>
              <a:t>Luca </a:t>
            </a:r>
            <a:r>
              <a:rPr lang="en-GB" sz="1400" i="1" dirty="0" err="1" smtClean="0">
                <a:solidFill>
                  <a:srgbClr val="002D56"/>
                </a:solidFill>
              </a:rPr>
              <a:t>Pollastri</a:t>
            </a:r>
            <a:endParaRPr lang="en-GB" sz="1400" i="1" dirty="0" smtClean="0">
              <a:solidFill>
                <a:srgbClr val="002D56"/>
              </a:solidFill>
            </a:endParaRPr>
          </a:p>
          <a:p>
            <a:r>
              <a:rPr lang="en-GB" sz="1400" i="1" dirty="0" smtClean="0">
                <a:solidFill>
                  <a:srgbClr val="002D56"/>
                </a:solidFill>
              </a:rPr>
              <a:t>Myron </a:t>
            </a:r>
            <a:r>
              <a:rPr lang="en-GB" sz="1400" i="1" dirty="0" err="1" smtClean="0">
                <a:solidFill>
                  <a:srgbClr val="002D56"/>
                </a:solidFill>
              </a:rPr>
              <a:t>Huzan</a:t>
            </a:r>
            <a:r>
              <a:rPr lang="en-GB" sz="1400" i="1" dirty="0" smtClean="0">
                <a:solidFill>
                  <a:srgbClr val="002D56"/>
                </a:solidFill>
              </a:rPr>
              <a:t> (</a:t>
            </a:r>
            <a:r>
              <a:rPr lang="en-GB" sz="1400" i="1" dirty="0" err="1" smtClean="0">
                <a:solidFill>
                  <a:srgbClr val="002D56"/>
                </a:solidFill>
              </a:rPr>
              <a:t>NMI3</a:t>
            </a:r>
            <a:r>
              <a:rPr lang="en-GB" sz="1400" i="1" dirty="0" smtClean="0">
                <a:solidFill>
                  <a:srgbClr val="002D56"/>
                </a:solidFill>
              </a:rPr>
              <a:t>)</a:t>
            </a:r>
          </a:p>
          <a:p>
            <a:r>
              <a:rPr lang="en-GB" sz="1400" i="1" dirty="0" smtClean="0">
                <a:solidFill>
                  <a:srgbClr val="002D56"/>
                </a:solidFill>
              </a:rPr>
              <a:t>STFC Rutherford Appleton Laboratory, UK</a:t>
            </a:r>
          </a:p>
          <a:p>
            <a:endParaRPr lang="en-GB" sz="1400" dirty="0">
              <a:solidFill>
                <a:srgbClr val="002D56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090245" y="4954189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Wednesday 14-June-2016</a:t>
            </a:r>
          </a:p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PSI, </a:t>
            </a:r>
            <a:r>
              <a:rPr lang="en-GB" sz="2400" dirty="0" err="1" smtClean="0">
                <a:solidFill>
                  <a:schemeClr val="accent3">
                    <a:lumMod val="50000"/>
                  </a:schemeClr>
                </a:solidFill>
              </a:rPr>
              <a:t>Villigen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9" y="0"/>
            <a:ext cx="5152292" cy="6869723"/>
          </a:xfrm>
        </p:spPr>
      </p:pic>
      <p:sp>
        <p:nvSpPr>
          <p:cNvPr id="8" name="TextBox 7"/>
          <p:cNvSpPr txBox="1"/>
          <p:nvPr/>
        </p:nvSpPr>
        <p:spPr>
          <a:xfrm>
            <a:off x="7256206" y="2161510"/>
            <a:ext cx="4097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control over the instrument.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That is exactly what we want to test reliability of the device.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time to collect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of </a:t>
            </a:r>
            <a:r>
              <a:rPr lang="en-GB" dirty="0" err="1" smtClean="0"/>
              <a:t>SiPMs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477833"/>
              </p:ext>
            </p:extLst>
          </p:nvPr>
        </p:nvGraphicFramePr>
        <p:xfrm>
          <a:off x="7247792" y="1143002"/>
          <a:ext cx="4600574" cy="46634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74988">
                  <a:extLst>
                    <a:ext uri="{9D8B030D-6E8A-4147-A177-3AD203B41FA5}">
                      <a16:colId xmlns:a16="http://schemas.microsoft.com/office/drawing/2014/main" val="3123541798"/>
                    </a:ext>
                  </a:extLst>
                </a:gridCol>
                <a:gridCol w="3325586">
                  <a:extLst>
                    <a:ext uri="{9D8B030D-6E8A-4147-A177-3AD203B41FA5}">
                      <a16:colId xmlns:a16="http://schemas.microsoft.com/office/drawing/2014/main" val="628911004"/>
                    </a:ext>
                  </a:extLst>
                </a:gridCol>
              </a:tblGrid>
              <a:tr h="750621">
                <a:tc>
                  <a:txBody>
                    <a:bodyPr/>
                    <a:lstStyle/>
                    <a:p>
                      <a:r>
                        <a:rPr lang="en-GB" dirty="0" smtClean="0"/>
                        <a:t>Channel No.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SiPM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3921926"/>
                  </a:ext>
                </a:extLst>
              </a:tr>
              <a:tr h="68242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SensL</a:t>
                      </a:r>
                      <a:r>
                        <a:rPr lang="en-GB" dirty="0" smtClean="0"/>
                        <a:t> J-series Fast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27814375"/>
                  </a:ext>
                </a:extLst>
              </a:tr>
              <a:tr h="72758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SensL</a:t>
                      </a:r>
                      <a:r>
                        <a:rPr lang="en-GB" dirty="0" smtClean="0"/>
                        <a:t> J-series Slow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3062315"/>
                  </a:ext>
                </a:extLst>
              </a:tr>
              <a:tr h="57240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Hamamatsu 50µm(Sector-2)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41643085"/>
                  </a:ext>
                </a:extLst>
              </a:tr>
              <a:tr h="62926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SensL</a:t>
                      </a:r>
                      <a:r>
                        <a:rPr lang="en-GB" dirty="0" smtClean="0"/>
                        <a:t> C-series Slow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0412162"/>
                  </a:ext>
                </a:extLst>
              </a:tr>
              <a:tr h="56928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SensL</a:t>
                      </a:r>
                      <a:r>
                        <a:rPr lang="en-GB" dirty="0" smtClean="0"/>
                        <a:t> C-series Fast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7321735"/>
                  </a:ext>
                </a:extLst>
              </a:tr>
              <a:tr h="65021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Hamamatsu 50µm(Sector-4)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11158845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46" y="1565759"/>
            <a:ext cx="6687739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Dead-time Investigations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Dead-time models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582150" y="2919713"/>
            <a:ext cx="2181225" cy="109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91" y="1618303"/>
            <a:ext cx="7686648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82150" y="3536281"/>
                <a:ext cx="2000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--- dead-time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150" y="3536281"/>
                <a:ext cx="200025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572625" y="3239012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m--- measured rate 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582150" y="2919713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--- true rate  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351" y="2060099"/>
            <a:ext cx="1739591" cy="562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9351" y="4329325"/>
                <a:ext cx="1989049" cy="745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351" y="4329325"/>
                <a:ext cx="1989049" cy="745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Measured rate as a function of true rate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25" y="1600200"/>
            <a:ext cx="5323149" cy="4205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85497" y="3277487"/>
                <a:ext cx="1162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97" y="3277487"/>
                <a:ext cx="116256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8655127" y="2542700"/>
            <a:ext cx="1255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51171" y="2359820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</a:t>
            </a:r>
            <a:r>
              <a:rPr lang="en-GB" dirty="0" err="1"/>
              <a:t>P</a:t>
            </a:r>
            <a:r>
              <a:rPr lang="en-GB" dirty="0" err="1" smtClean="0"/>
              <a:t>aralyzable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655127" y="4409998"/>
            <a:ext cx="1255222" cy="23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51171" y="4204550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</a:t>
            </a:r>
            <a:r>
              <a:rPr lang="en-GB" dirty="0" err="1" smtClean="0"/>
              <a:t>aralyzable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574" y="4708096"/>
            <a:ext cx="1739591" cy="562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40684" y="2814045"/>
                <a:ext cx="1989049" cy="7451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684" y="2814045"/>
                <a:ext cx="1989049" cy="745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9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 to dead-time in detector set-up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Fall time of signal.</a:t>
            </a:r>
          </a:p>
          <a:p>
            <a:r>
              <a:rPr lang="en-GB" dirty="0" smtClean="0"/>
              <a:t>Fraction of cells fired/ amplitude of signal.</a:t>
            </a:r>
          </a:p>
          <a:p>
            <a:r>
              <a:rPr lang="en-GB" dirty="0" smtClean="0"/>
              <a:t>Discriminator threshold value determined by signal to noise ratio.</a:t>
            </a:r>
          </a:p>
          <a:p>
            <a:r>
              <a:rPr lang="en-GB" dirty="0" smtClean="0"/>
              <a:t>Discriminator.</a:t>
            </a:r>
          </a:p>
          <a:p>
            <a:r>
              <a:rPr lang="en-GB" dirty="0" smtClean="0"/>
              <a:t>Fibre and scintillator.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53589"/>
              </p:ext>
            </p:extLst>
          </p:nvPr>
        </p:nvGraphicFramePr>
        <p:xfrm>
          <a:off x="619841" y="1305169"/>
          <a:ext cx="5890827" cy="412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6" name="Graph" r:id="rId4" imgW="4145040" imgH="2900160" progId="Origin50.Graph">
                  <p:embed/>
                </p:oleObj>
              </mc:Choice>
              <mc:Fallback>
                <p:oleObj name="Graph" r:id="rId4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841" y="1305169"/>
                        <a:ext cx="5890827" cy="412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45574"/>
              </p:ext>
            </p:extLst>
          </p:nvPr>
        </p:nvGraphicFramePr>
        <p:xfrm>
          <a:off x="626037" y="1305169"/>
          <a:ext cx="5890827" cy="412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7" name="Graph" r:id="rId6" imgW="4145040" imgH="2900160" progId="Origin50.Graph">
                  <p:embed/>
                </p:oleObj>
              </mc:Choice>
              <mc:Fallback>
                <p:oleObj name="Graph" r:id="rId6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037" y="1305169"/>
                        <a:ext cx="5890827" cy="412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325826"/>
              </p:ext>
            </p:extLst>
          </p:nvPr>
        </p:nvGraphicFramePr>
        <p:xfrm>
          <a:off x="618417" y="1305169"/>
          <a:ext cx="5890827" cy="412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8" name="Graph" r:id="rId8" imgW="4145040" imgH="2900160" progId="Origin50.Graph">
                  <p:embed/>
                </p:oleObj>
              </mc:Choice>
              <mc:Fallback>
                <p:oleObj name="Graph" r:id="rId8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8417" y="1305169"/>
                        <a:ext cx="5890827" cy="412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80" y="86138"/>
            <a:ext cx="10972800" cy="1143000"/>
          </a:xfrm>
        </p:spPr>
        <p:txBody>
          <a:bodyPr/>
          <a:lstStyle/>
          <a:p>
            <a:r>
              <a:rPr lang="en-GB" dirty="0" smtClean="0"/>
              <a:t>Exponential-extrapolation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124093" y="1406767"/>
            <a:ext cx="3508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the later part of the data set dead-time effects are assumed to be negligible.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region is fitted with an exponent with fixed decay constant and extrapolated back to earlier times.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data point from the measured data set can be plotted against its counter part from the predicted data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 </a:t>
            </a:r>
            <a:endParaRPr lang="en-GB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29781" y="3805084"/>
            <a:ext cx="186813" cy="28513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69592" y="4143671"/>
            <a:ext cx="44245" cy="3195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47535" y="3116826"/>
            <a:ext cx="1769807" cy="973393"/>
          </a:xfrm>
          <a:prstGeom prst="straightConnector1">
            <a:avLst/>
          </a:prstGeom>
          <a:ln>
            <a:solidFill>
              <a:srgbClr val="002D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7342" y="2778272"/>
            <a:ext cx="1258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Exponential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60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-78091" y="776123"/>
          <a:ext cx="7690092" cy="538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6" name="Graph" r:id="rId4" imgW="4145040" imgH="2900160" progId="Origin50.Graph">
                  <p:embed/>
                </p:oleObj>
              </mc:Choice>
              <mc:Fallback>
                <p:oleObj name="Graph" r:id="rId4" imgW="4145040" imgH="2900160" progId="Origin50.Graph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8091" y="776123"/>
                        <a:ext cx="7690092" cy="5381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 rot="19454771">
            <a:off x="1831948" y="3964869"/>
            <a:ext cx="1730502" cy="55449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 rot="20353534">
            <a:off x="3426988" y="3187269"/>
            <a:ext cx="1120877" cy="63896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 rot="21413478">
            <a:off x="4493966" y="2908187"/>
            <a:ext cx="1465006" cy="51909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585872">
            <a:off x="5925816" y="1981810"/>
            <a:ext cx="645140" cy="118983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575066" y="1368799"/>
          <a:ext cx="6124493" cy="428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7" name="Graph" r:id="rId6" imgW="4145040" imgH="2900160" progId="Origin50.Graph">
                  <p:embed/>
                </p:oleObj>
              </mc:Choice>
              <mc:Fallback>
                <p:oleObj name="Graph" r:id="rId6" imgW="4145040" imgH="2900160" progId="Origin50.Graph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5066" y="1368799"/>
                        <a:ext cx="6124493" cy="4285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8101" y="1368799"/>
            <a:ext cx="27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Counts time histogram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80306"/>
              </p:ext>
            </p:extLst>
          </p:nvPr>
        </p:nvGraphicFramePr>
        <p:xfrm>
          <a:off x="2192684" y="697726"/>
          <a:ext cx="7806632" cy="546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Graph" r:id="rId4" imgW="4145040" imgH="2900160" progId="Origin50.Graph">
                  <p:embed/>
                </p:oleObj>
              </mc:Choice>
              <mc:Fallback>
                <p:oleObj name="Graph" r:id="rId4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2684" y="697726"/>
                        <a:ext cx="7806632" cy="546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7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25898"/>
              </p:ext>
            </p:extLst>
          </p:nvPr>
        </p:nvGraphicFramePr>
        <p:xfrm>
          <a:off x="2193649" y="698400"/>
          <a:ext cx="7804703" cy="54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Graph" r:id="rId3" imgW="4145040" imgH="2900160" progId="Origin50.Graph">
                  <p:embed/>
                </p:oleObj>
              </mc:Choice>
              <mc:Fallback>
                <p:oleObj name="Graph" r:id="rId3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3649" y="698400"/>
                        <a:ext cx="7804703" cy="54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0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69877" y="404665"/>
            <a:ext cx="3648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200" b="1" dirty="0">
                <a:solidFill>
                  <a:schemeClr val="accent2"/>
                </a:solidFill>
              </a:rPr>
              <a:t>Beam Structure…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0390" y="822090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chemeClr val="accent2"/>
                </a:solidFill>
              </a:rPr>
              <a:t>at a ‘pulsed’ source...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878" y="1580135"/>
            <a:ext cx="492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types of beam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Continuous </a:t>
            </a:r>
            <a:r>
              <a:rPr lang="en-GB" sz="2400" dirty="0"/>
              <a:t>S</a:t>
            </a:r>
            <a:r>
              <a:rPr lang="en-GB" sz="2400" dirty="0" smtClean="0"/>
              <a:t>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Measure 1 muon at a time</a:t>
            </a:r>
            <a:r>
              <a:rPr lang="en-GB" sz="2400" dirty="0" smtClean="0"/>
              <a:t>.</a:t>
            </a:r>
          </a:p>
          <a:p>
            <a:pPr lvl="1"/>
            <a:endParaRPr lang="en-GB" sz="24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562850" y="1485900"/>
            <a:ext cx="1" cy="12668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400" name="Straight Arrow Connector 102399"/>
          <p:cNvCxnSpPr/>
          <p:nvPr/>
        </p:nvCxnSpPr>
        <p:spPr>
          <a:xfrm flipV="1">
            <a:off x="7040390" y="2857500"/>
            <a:ext cx="4010025" cy="9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01" name="TextBox 102400"/>
          <p:cNvSpPr txBox="1"/>
          <p:nvPr/>
        </p:nvSpPr>
        <p:spPr>
          <a:xfrm>
            <a:off x="10280305" y="2488168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cxnSp>
        <p:nvCxnSpPr>
          <p:cNvPr id="102404" name="Straight Arrow Connector 102403"/>
          <p:cNvCxnSpPr/>
          <p:nvPr/>
        </p:nvCxnSpPr>
        <p:spPr>
          <a:xfrm>
            <a:off x="7562850" y="1388010"/>
            <a:ext cx="1981200" cy="0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9637576" y="1485899"/>
            <a:ext cx="1" cy="12668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408" name="Straight Arrow Connector 102407"/>
          <p:cNvCxnSpPr/>
          <p:nvPr/>
        </p:nvCxnSpPr>
        <p:spPr>
          <a:xfrm>
            <a:off x="7281863" y="2143126"/>
            <a:ext cx="236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594601" y="2143126"/>
            <a:ext cx="222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13" name="TextBox 102412"/>
          <p:cNvSpPr txBox="1"/>
          <p:nvPr/>
        </p:nvSpPr>
        <p:spPr>
          <a:xfrm>
            <a:off x="7562850" y="218520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Pulse</a:t>
            </a:r>
            <a:r>
              <a:rPr lang="en-GB" dirty="0" smtClean="0"/>
              <a:t> </a:t>
            </a:r>
            <a:r>
              <a:rPr lang="en-GB" sz="1200" dirty="0" smtClean="0"/>
              <a:t>width: 80ns</a:t>
            </a:r>
            <a:endParaRPr lang="en-GB" sz="1200" dirty="0"/>
          </a:p>
        </p:txBody>
      </p:sp>
      <p:pic>
        <p:nvPicPr>
          <p:cNvPr id="102414" name="Picture 102413"/>
          <p:cNvPicPr>
            <a:picLocks noChangeAspect="1"/>
          </p:cNvPicPr>
          <p:nvPr/>
        </p:nvPicPr>
        <p:blipFill rotWithShape="1">
          <a:blip r:embed="rId3"/>
          <a:srcRect l="15552"/>
          <a:stretch/>
        </p:blipFill>
        <p:spPr>
          <a:xfrm>
            <a:off x="7384026" y="3103629"/>
            <a:ext cx="2147652" cy="1981200"/>
          </a:xfrm>
          <a:prstGeom prst="rect">
            <a:avLst/>
          </a:prstGeom>
        </p:spPr>
      </p:pic>
      <p:pic>
        <p:nvPicPr>
          <p:cNvPr id="102415" name="Picture 102414"/>
          <p:cNvPicPr>
            <a:picLocks noChangeAspect="1"/>
          </p:cNvPicPr>
          <p:nvPr/>
        </p:nvPicPr>
        <p:blipFill rotWithShape="1">
          <a:blip r:embed="rId3"/>
          <a:srcRect l="15714"/>
          <a:stretch/>
        </p:blipFill>
        <p:spPr>
          <a:xfrm>
            <a:off x="9544050" y="3103629"/>
            <a:ext cx="2143526" cy="1981200"/>
          </a:xfrm>
          <a:prstGeom prst="rect">
            <a:avLst/>
          </a:prstGeom>
        </p:spPr>
      </p:pic>
      <p:sp>
        <p:nvSpPr>
          <p:cNvPr id="102416" name="TextBox 102415"/>
          <p:cNvSpPr txBox="1"/>
          <p:nvPr/>
        </p:nvSpPr>
        <p:spPr>
          <a:xfrm>
            <a:off x="8185296" y="1059820"/>
            <a:ext cx="78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20ms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649434" y="5007792"/>
            <a:ext cx="4791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Implant 1000s muons/pulse;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b="1" dirty="0" smtClean="0">
                <a:solidFill>
                  <a:schemeClr val="accent2"/>
                </a:solidFill>
              </a:rPr>
              <a:t>Measure 1000s muons simultaneously!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878" y="3238285"/>
            <a:ext cx="4528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Pulsed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High Instantaneous rates.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737849" y="382487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Muon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822426" y="1222200"/>
            <a:ext cx="161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Proton 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4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3" grpId="1"/>
      <p:bldP spid="102401" grpId="0"/>
      <p:bldP spid="102413" grpId="0"/>
      <p:bldP spid="102416" grpId="0"/>
      <p:bldP spid="55" grpId="0"/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SensL</a:t>
            </a:r>
            <a:r>
              <a:rPr lang="en-GB" smtClean="0"/>
              <a:t> </a:t>
            </a:r>
            <a:r>
              <a:rPr lang="en-GB" smtClean="0"/>
              <a:t>Fast </a:t>
            </a:r>
            <a:r>
              <a:rPr lang="en-GB" dirty="0" smtClean="0"/>
              <a:t>output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64653" y="1323873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SensL</a:t>
            </a:r>
            <a:r>
              <a:rPr lang="en-GB" dirty="0" smtClean="0"/>
              <a:t> MFJ-30035 Fast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36188" y="1417638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SensL</a:t>
            </a:r>
            <a:r>
              <a:rPr lang="en-GB" dirty="0" smtClean="0"/>
              <a:t> MFJ-30035 Slow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84330" y="5836929"/>
            <a:ext cx="3423340" cy="369332"/>
          </a:xfrm>
          <a:prstGeom prst="rect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Total frames in run: 114254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25" y="1968773"/>
            <a:ext cx="4761905" cy="380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60" y="1968773"/>
            <a:ext cx="4761905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Laboratory tests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18993" y="30450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Future Investigations</a:t>
            </a:r>
            <a:endParaRPr lang="en-GB" kern="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pic>
        <p:nvPicPr>
          <p:cNvPr id="9" name="Picture 2" descr="https://lh3.googleusercontent.com/cUFwMrE0L-ImJnfzNET91QIxRNTepuyD2Dp2E-nYk23M2pSdDblJt88Z1UWNgwnSZEbsLFmnhgQu8rZ9jquu5SlWlUAg1JO3-YfO_bX6QrsX6Pf1emiHtshw4U8XqqyZYmZp0yclJ7-k8FouT_LjrXYUeyF9QQIyEOsnkOLoMhbGrnye4edhmAKBNcYhEJpeJVQ4cmyFaEKQ-BKT8QVTc9OgOoCb3pG3LQ0PfRGsBETtaTTKAMFkpu8hdGIU3daBpOtd39c6x8tbpi6anuidnm9kGOUO8zh1edDzzosNXv4Nk3wicch1rc-TnT_ppzihLv_8TEbXdJ9AJeF2WbcfQn0zbW_YvXxQCLvRM3mweJC-aYa3s2ZTEWjOPshZPnXA1gjJ-MSUgl-aNq4FFNRzOAgXs4WwadUExPQymxCKkFKDOIPlWUqwuvLjoFVAlVdTy309d9wECYFKCVrejnLbhMP0yQZjbnI3VFieJhf9l0ko5AksaTByFLSSv9wBmKSIel_tQzA28BQdQFWzZVnpKVxx1FkJ635zazlE1tYUOed9GVlKzjoxymX0wa1bidDmuL0zzaJpN0y4AhkZm8zqOct7iEcbN599JcWrPnp7XEN0s0W-Ec0o=w1299-h97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68" y="2163097"/>
            <a:ext cx="5429628" cy="407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6100" y="1574470"/>
            <a:ext cx="412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Temperature Sensitivity tests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33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9697"/>
            <a:ext cx="10972800" cy="4205288"/>
          </a:xfrm>
        </p:spPr>
        <p:txBody>
          <a:bodyPr/>
          <a:lstStyle/>
          <a:p>
            <a:r>
              <a:rPr lang="en-GB" sz="2800" dirty="0" smtClean="0"/>
              <a:t>Proven that signal processing does increase count rate capabilities.</a:t>
            </a:r>
          </a:p>
          <a:p>
            <a:endParaRPr lang="en-GB" sz="2800" dirty="0" smtClean="0"/>
          </a:p>
          <a:p>
            <a:r>
              <a:rPr lang="en-GB" sz="2800" dirty="0" smtClean="0"/>
              <a:t>Prefer pole-0 since fast is sometime susceptible to external noise.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SiPM</a:t>
            </a:r>
            <a:r>
              <a:rPr lang="en-GB" sz="2800" dirty="0" smtClean="0"/>
              <a:t> preference is determined by other factors such as temperature sensitivity</a:t>
            </a:r>
            <a:endParaRPr lang="en-GB" sz="72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347" y="2015613"/>
            <a:ext cx="82383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For Listening</a:t>
            </a:r>
          </a:p>
          <a:p>
            <a:pPr algn="ctr"/>
            <a:endParaRPr lang="en-GB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</a:t>
            </a:r>
            <a:endParaRPr lang="en-GB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8826" y="2536722"/>
            <a:ext cx="443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Back up Slides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949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9215"/>
          <a:stretch/>
        </p:blipFill>
        <p:spPr>
          <a:xfrm rot="-600000">
            <a:off x="6476638" y="1099103"/>
            <a:ext cx="4693875" cy="2382976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9906"/>
          <a:stretch/>
        </p:blipFill>
        <p:spPr>
          <a:xfrm rot="600000">
            <a:off x="6476638" y="3481820"/>
            <a:ext cx="4693875" cy="238297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59" y="2796405"/>
            <a:ext cx="2222745" cy="23824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7523" y="775800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Proposed dead-time test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4192" y="3014328"/>
            <a:ext cx="211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Minimum pulse separation of one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pulser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25 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SiPMs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Magnetically insensitive.</a:t>
            </a:r>
          </a:p>
          <a:p>
            <a:r>
              <a:rPr lang="en-GB" dirty="0" smtClean="0"/>
              <a:t>Commercially available (thanks to medical imaging sector).</a:t>
            </a:r>
          </a:p>
          <a:p>
            <a:r>
              <a:rPr lang="en-GB" dirty="0" smtClean="0"/>
              <a:t>Gain</a:t>
            </a:r>
            <a:r>
              <a:rPr lang="en-GB" dirty="0"/>
              <a:t>, quantum efficiency, noise </a:t>
            </a:r>
            <a:r>
              <a:rPr lang="en-GB" dirty="0" smtClean="0"/>
              <a:t>discrimination comparable to </a:t>
            </a:r>
            <a:r>
              <a:rPr lang="en-GB" dirty="0"/>
              <a:t>a </a:t>
            </a:r>
            <a:r>
              <a:rPr lang="en-GB" dirty="0" smtClean="0"/>
              <a:t>PMT.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they work?</a:t>
            </a:r>
            <a:endParaRPr lang="en-GB" dirty="0"/>
          </a:p>
        </p:txBody>
      </p:sp>
      <p:pic>
        <p:nvPicPr>
          <p:cNvPr id="6" name="Picture 2" descr="Image result for SiPM sen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05" y="2163097"/>
            <a:ext cx="4325216" cy="40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Image result for Hamamatsu MPP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2"/>
          <a:stretch/>
        </p:blipFill>
        <p:spPr bwMode="auto">
          <a:xfrm>
            <a:off x="1739816" y="2163097"/>
            <a:ext cx="3159843" cy="32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Image result for hamamatsu photonic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39" y="1173014"/>
            <a:ext cx="3947796" cy="9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Image result for SensL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9827" r="3014" b="11124"/>
          <a:stretch/>
        </p:blipFill>
        <p:spPr bwMode="auto">
          <a:xfrm>
            <a:off x="7630084" y="1061099"/>
            <a:ext cx="2640763" cy="11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22"/>
            <a:ext cx="10972800" cy="1143000"/>
          </a:xfrm>
        </p:spPr>
        <p:txBody>
          <a:bodyPr/>
          <a:lstStyle/>
          <a:p>
            <a:r>
              <a:rPr lang="en-GB" dirty="0" smtClean="0"/>
              <a:t>Experimental Threads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54415" y="1714010"/>
            <a:ext cx="3778250" cy="420528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Beam Line test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32665" y="1714010"/>
            <a:ext cx="3778250" cy="420528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Laboratory test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4011"/>
            <a:ext cx="3778250" cy="420528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Monte-Carlo Simulation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227362"/>
              </p:ext>
            </p:extLst>
          </p:nvPr>
        </p:nvGraphicFramePr>
        <p:xfrm>
          <a:off x="609600" y="2578465"/>
          <a:ext cx="3944815" cy="334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" name="Graph" r:id="rId4" imgW="3924300" imgH="2997200" progId="Origin50.Graph">
                  <p:embed/>
                </p:oleObj>
              </mc:Choice>
              <mc:Fallback>
                <p:oleObj name="Graph" r:id="rId4" imgW="3924300" imgH="2997200" progId="Origin50.Graph">
                  <p:embed/>
                  <p:pic>
                    <p:nvPicPr>
                      <p:cNvPr id="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78465"/>
                        <a:ext cx="3944815" cy="3340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44" y="2813538"/>
            <a:ext cx="3742592" cy="2662890"/>
          </a:xfrm>
          <a:ln>
            <a:solidFill>
              <a:srgbClr val="002D56"/>
            </a:solidFill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3"/>
          <a:stretch/>
        </p:blipFill>
        <p:spPr bwMode="auto">
          <a:xfrm>
            <a:off x="8574360" y="2813538"/>
            <a:ext cx="3518726" cy="220813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2D56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847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Monte-</a:t>
            </a:r>
            <a:r>
              <a:rPr lang="en-GB" dirty="0" err="1" smtClean="0"/>
              <a:t>carlo</a:t>
            </a:r>
            <a:r>
              <a:rPr lang="en-GB" dirty="0" smtClean="0"/>
              <a:t> Simulation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90542"/>
              </p:ext>
            </p:extLst>
          </p:nvPr>
        </p:nvGraphicFramePr>
        <p:xfrm>
          <a:off x="6027812" y="1935766"/>
          <a:ext cx="5112000" cy="4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7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12" y="1935766"/>
                        <a:ext cx="5112000" cy="401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828592"/>
              </p:ext>
            </p:extLst>
          </p:nvPr>
        </p:nvGraphicFramePr>
        <p:xfrm>
          <a:off x="6027175" y="1935766"/>
          <a:ext cx="5112637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8" name="Graph" r:id="rId6" imgW="3924300" imgH="2997200" progId="Origin50.Graph">
                  <p:embed/>
                </p:oleObj>
              </mc:Choice>
              <mc:Fallback>
                <p:oleObj name="Graph" r:id="rId6" imgW="3924300" imgH="2997200" progId="Origin50.Graph">
                  <p:embed/>
                  <p:pic>
                    <p:nvPicPr>
                      <p:cNvPr id="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175" y="1935766"/>
                        <a:ext cx="5112637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/>
          </p:cNvGraphicFramePr>
          <p:nvPr>
            <p:extLst/>
          </p:nvPr>
        </p:nvGraphicFramePr>
        <p:xfrm>
          <a:off x="1291095" y="2041914"/>
          <a:ext cx="5112637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9" name="Graph" r:id="rId6" imgW="3924300" imgH="2997200" progId="Origin50.Graph">
                  <p:embed/>
                </p:oleObj>
              </mc:Choice>
              <mc:Fallback>
                <p:oleObj name="Graph" r:id="rId6" imgW="3924300" imgH="2997200" progId="Origin50.Graph">
                  <p:embed/>
                  <p:pic>
                    <p:nvPicPr>
                      <p:cNvPr id="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095" y="2041914"/>
                        <a:ext cx="5112637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1876" y="1319745"/>
            <a:ext cx="28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SensL</a:t>
            </a:r>
            <a:r>
              <a:rPr lang="en-GB" dirty="0"/>
              <a:t> </a:t>
            </a:r>
            <a:r>
              <a:rPr lang="en-GB" dirty="0" smtClean="0"/>
              <a:t>50µm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513313" y="1337729"/>
            <a:ext cx="28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SensL</a:t>
            </a:r>
            <a:r>
              <a:rPr lang="en-GB" dirty="0"/>
              <a:t> </a:t>
            </a:r>
            <a:r>
              <a:rPr lang="en-GB" dirty="0" smtClean="0"/>
              <a:t>50µm</a:t>
            </a:r>
            <a:endParaRPr lang="en-GB" dirty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917332" y="10616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en-GB" kern="0" dirty="0" smtClean="0"/>
              <a:t>Monte-Carlo Simulation</a:t>
            </a:r>
          </a:p>
          <a:p>
            <a:pPr algn="l"/>
            <a:endParaRPr lang="en-GB" sz="20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707670" y="1680830"/>
            <a:ext cx="22195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Differentiated signal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4"/>
          <a:stretch/>
        </p:blipFill>
        <p:spPr>
          <a:xfrm>
            <a:off x="6027175" y="1934275"/>
            <a:ext cx="3835551" cy="4011516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3333134" y="2014897"/>
            <a:ext cx="5034118" cy="710978"/>
          </a:xfrm>
          <a:prstGeom prst="arc">
            <a:avLst>
              <a:gd name="adj1" fmla="val 10804588"/>
              <a:gd name="adj2" fmla="val 21471596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line tests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line test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63608" y="1417638"/>
            <a:ext cx="3965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 instrument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Availability 5-6 days per year.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limited time to collect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information on the long term stability of a positron-</a:t>
            </a:r>
            <a:r>
              <a:rPr lang="en-GB" dirty="0" err="1" smtClean="0"/>
              <a:t>SiPM</a:t>
            </a:r>
            <a:r>
              <a:rPr lang="en-GB" dirty="0" smtClean="0"/>
              <a:t> detector set-up.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Cannot rely on cosmic to study high rate capabilities.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Solution: Mount the detector box on the instrument leave it for a few cycles.</a:t>
            </a:r>
            <a:endParaRPr lang="en-GB" dirty="0"/>
          </a:p>
        </p:txBody>
      </p:sp>
      <p:pic>
        <p:nvPicPr>
          <p:cNvPr id="10" name="Content Placeholder 9" descr="C:\Users\Myron\AppData\Local\Microsoft\Windows\INetCache\Content.Word\20151126_12545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" y="1593483"/>
            <a:ext cx="6016604" cy="4165477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83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 Template</Template>
  <TotalTime>11107</TotalTime>
  <Words>1059</Words>
  <Application>Microsoft Office PowerPoint</Application>
  <PresentationFormat>Widescreen</PresentationFormat>
  <Paragraphs>202</Paragraphs>
  <Slides>27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Lucida Sans</vt:lpstr>
      <vt:lpstr>ISIS Small Bottom Banner</vt:lpstr>
      <vt:lpstr>ISIS Large Top Banner</vt:lpstr>
      <vt:lpstr>ISIS Small Top Banner</vt:lpstr>
      <vt:lpstr>ISIS Large Bottom Banner</vt:lpstr>
      <vt:lpstr>Office Theme</vt:lpstr>
      <vt:lpstr>Graph</vt:lpstr>
      <vt:lpstr>Work Package 9  - Detectors   Task 4.3 - Silicon photomultipliers for muon spectroscopy</vt:lpstr>
      <vt:lpstr>PowerPoint Presentation</vt:lpstr>
      <vt:lpstr>Why SiPMs?</vt:lpstr>
      <vt:lpstr>How do they work?</vt:lpstr>
      <vt:lpstr>Experimental Threads</vt:lpstr>
      <vt:lpstr>Monte-carlo Simulation</vt:lpstr>
      <vt:lpstr>PowerPoint Presentation</vt:lpstr>
      <vt:lpstr>Beam line tests</vt:lpstr>
      <vt:lpstr>Beam line test</vt:lpstr>
      <vt:lpstr>PowerPoint Presentation</vt:lpstr>
      <vt:lpstr>Choice of SiPMs</vt:lpstr>
      <vt:lpstr>Dead-time Investigations</vt:lpstr>
      <vt:lpstr>Dead-time models</vt:lpstr>
      <vt:lpstr>Measured rate as a function of true rate</vt:lpstr>
      <vt:lpstr>Contributions to dead-time in detector set-up</vt:lpstr>
      <vt:lpstr>Exponential-extrapolation</vt:lpstr>
      <vt:lpstr>PowerPoint Presentation</vt:lpstr>
      <vt:lpstr>PowerPoint Presentation</vt:lpstr>
      <vt:lpstr>PowerPoint Presentation</vt:lpstr>
      <vt:lpstr>SensL Fast output</vt:lpstr>
      <vt:lpstr>Laboratory tests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 9  - Detectors  Task 4. Emergent Detector Technologies for neutron scattering and muon spectroscopy  Sub Task .3 - Silicon photomultipliers for muon spectroscopy</dc:title>
  <dc:creator>Madhan Mohan, Lakshan Ram (STFC,RAL,ISIS)</dc:creator>
  <cp:lastModifiedBy>Madhan Mohan, Lakshan Ram (STFC,RAL,ISIS)</cp:lastModifiedBy>
  <cp:revision>162</cp:revision>
  <dcterms:created xsi:type="dcterms:W3CDTF">2017-05-31T13:46:53Z</dcterms:created>
  <dcterms:modified xsi:type="dcterms:W3CDTF">2017-06-09T10:34:34Z</dcterms:modified>
</cp:coreProperties>
</file>