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8"/>
  </p:notesMasterIdLst>
  <p:sldIdLst>
    <p:sldId id="300" r:id="rId6"/>
    <p:sldId id="342" r:id="rId7"/>
    <p:sldId id="424" r:id="rId8"/>
    <p:sldId id="423" r:id="rId9"/>
    <p:sldId id="343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5" r:id="rId19"/>
    <p:sldId id="434" r:id="rId20"/>
    <p:sldId id="436" r:id="rId21"/>
    <p:sldId id="425" r:id="rId22"/>
    <p:sldId id="437" r:id="rId23"/>
    <p:sldId id="438" r:id="rId24"/>
    <p:sldId id="366" r:id="rId25"/>
    <p:sldId id="373" r:id="rId26"/>
    <p:sldId id="32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7F8E"/>
    <a:srgbClr val="78824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49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E2AE9-DF54-477C-BDCE-BF2CC6ADE861}" type="datetimeFigureOut">
              <a:rPr lang="en-GB" smtClean="0"/>
              <a:t>11/06/2017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AB8C7-8A0B-4A73-94EE-3C7B943D5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70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65DA5-A4AC-4869-982B-90CABB65362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641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6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8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" descr="isissmallbottom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GB" sz="4000" kern="1200" dirty="0">
                <a:solidFill>
                  <a:schemeClr val="accent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 algn="ctr" rtl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7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B070-51DF-4D0C-A738-B5F86B51D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D064-3854-4964-88F2-39E5F48A7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8852-CB43-40B1-8910-8AD83B44E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742950" indent="-285750">
              <a:buFont typeface="Wingdings" panose="05000000000000000000" pitchFamily="2" charset="2"/>
              <a:buChar char="Ø"/>
              <a:defRPr sz="2400"/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 marL="1600200" indent="-228600">
              <a:buFont typeface="Wingdings" panose="05000000000000000000" pitchFamily="2" charset="2"/>
              <a:buChar char="Ø"/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742950" indent="-285750">
              <a:buFont typeface="Wingdings" panose="05000000000000000000" pitchFamily="2" charset="2"/>
              <a:buChar char="Ø"/>
              <a:defRPr sz="2400"/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 marL="1600200" indent="-228600">
              <a:buFont typeface="Wingdings" panose="05000000000000000000" pitchFamily="2" charset="2"/>
              <a:buChar char="Ø"/>
              <a:defRPr sz="1800"/>
            </a:lvl4pPr>
            <a:lvl5pPr marL="2057400" indent="-228600">
              <a:buFont typeface="Wingdings" panose="05000000000000000000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89B7F-5826-413A-8518-4EC1C97ED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19D5-F0C7-45FA-ABD8-DD657DAA0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5F46-9448-41B8-A39F-792D04125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46B9-89A3-4D04-8201-077A3907F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2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FCE1-5449-4B82-92B0-1E0076B7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71F0-C126-4991-A0DC-1656666BE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C5047-F833-4137-9DDD-E70D025CE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2038"/>
            <a:ext cx="2057400" cy="506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2038"/>
            <a:ext cx="6019800" cy="506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EBE24-C78B-414F-90A8-6D1286553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4BF3-A7D3-4972-AE3B-215D5EDF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CD0E3-9457-41D0-9996-4884E270B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8FBBC-86E2-4539-A165-9F4593E5B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C65DD-3860-4A8F-AD05-A2B1607FC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F4C1-B237-4913-BA23-2EE75CA2F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CA11-3F2C-4C46-B7F6-D8E8BD78F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32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8D7A-F760-44D5-B985-AA6B734A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4D96-6BF4-4124-A53B-EE98B1E1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F30C-4C36-4784-961B-605D60988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312D-27B1-49FF-8A0A-C5B6FD357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050"/>
            <a:ext cx="2057400" cy="5218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19800" cy="5218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222F7-8C81-41E5-B04A-2636F6E7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large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41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9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9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3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4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6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1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isissmallbottom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isissmall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000" kern="1200" dirty="0" smtClean="0">
          <a:solidFill>
            <a:schemeClr val="accent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sislarge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106203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94E88F-D904-42B8-8287-ACE3F59A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sissmallto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908050"/>
            <a:ext cx="62753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DAE0A-CF01-460E-A901-AD25C1C5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sislarge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0" y="1964971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</a:pPr>
            <a:endParaRPr lang="en-GB" sz="2400" b="1" dirty="0">
              <a:solidFill>
                <a:srgbClr val="000066"/>
              </a:solidFill>
              <a:latin typeface="Calibri" panose="020F0502020204030204" pitchFamily="34" charset="0"/>
              <a:cs typeface="Arial" charset="0"/>
            </a:endParaRPr>
          </a:p>
          <a:p>
            <a:pPr algn="ctr" fontAlgn="base">
              <a:spcAft>
                <a:spcPct val="0"/>
              </a:spcAft>
            </a:pPr>
            <a:r>
              <a:rPr lang="en-GB" sz="44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WLS fibre detector </a:t>
            </a:r>
          </a:p>
          <a:p>
            <a:pPr algn="ctr" fontAlgn="base">
              <a:spcAft>
                <a:spcPct val="0"/>
              </a:spcAft>
            </a:pPr>
            <a:r>
              <a:rPr lang="en-GB" sz="4400" b="1" dirty="0" smtClean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development at ISIS</a:t>
            </a:r>
            <a:endParaRPr lang="en-GB" sz="2800" b="1" dirty="0">
              <a:solidFill>
                <a:srgbClr val="000066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2" algn="ctr" fontAlgn="base">
              <a:spcAft>
                <a:spcPct val="0"/>
              </a:spcAft>
            </a:pPr>
            <a:endParaRPr lang="en-GB" sz="2400" b="1" dirty="0" smtClean="0">
              <a:solidFill>
                <a:srgbClr val="0070C0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2" algn="ctr" fontAlgn="base">
              <a:spcAft>
                <a:spcPct val="0"/>
              </a:spcAft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Jeff Sykora, </a:t>
            </a:r>
            <a:r>
              <a:rPr lang="en-GB" sz="2400" b="1" dirty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Erik </a:t>
            </a: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Schooneveld and </a:t>
            </a:r>
          </a:p>
          <a:p>
            <a:pPr marL="0" lvl="2" algn="ctr" fontAlgn="base">
              <a:spcAft>
                <a:spcPct val="0"/>
              </a:spcAft>
            </a:pPr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charset="0"/>
              </a:rPr>
              <a:t>Nigel Rhodes</a:t>
            </a:r>
          </a:p>
        </p:txBody>
      </p:sp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536625" y="5126973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7F8E"/>
                </a:solidFill>
                <a:latin typeface="Calibri" panose="020F0502020204030204" pitchFamily="34" charset="0"/>
                <a:cs typeface="Arial" charset="0"/>
              </a:rPr>
              <a:t>SINE2020 Meeting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7F8E"/>
                </a:solidFill>
                <a:latin typeface="Calibri" panose="020F0502020204030204" pitchFamily="34" charset="0"/>
                <a:cs typeface="Arial" charset="0"/>
              </a:rPr>
              <a:t>Industry 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7F8E"/>
                </a:solidFill>
                <a:latin typeface="Calibri" panose="020F0502020204030204" pitchFamily="34" charset="0"/>
                <a:cs typeface="Arial" charset="0"/>
              </a:rPr>
              <a:t>13 June 2017</a:t>
            </a:r>
          </a:p>
        </p:txBody>
      </p:sp>
    </p:spTree>
    <p:extLst>
      <p:ext uri="{BB962C8B-B14F-4D97-AF65-F5344CB8AC3E}">
        <p14:creationId xmlns:p14="http://schemas.microsoft.com/office/powerpoint/2010/main" val="30935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906382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Fibres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PMTs</a:t>
            </a:r>
          </a:p>
          <a:p>
            <a:pPr marL="685800" lvl="1">
              <a:spcBef>
                <a:spcPts val="1000"/>
              </a:spcBef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cs typeface="Times New Roman" pitchFamily="18" charset="0"/>
              </a:rPr>
              <a:t>Development opportunities </a:t>
            </a: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available/underway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Scintillator/fibre prep</a:t>
            </a:r>
            <a:endParaRPr lang="en-GB" sz="2000" baseline="30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Detector mechanics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3D printing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Machining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Shielding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2060"/>
                </a:solidFill>
                <a:cs typeface="Times New Roman" pitchFamily="18" charset="0"/>
              </a:rPr>
              <a:t>Magnetic screening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2060"/>
                </a:solidFill>
                <a:cs typeface="Times New Roman" pitchFamily="18" charset="0"/>
              </a:rPr>
              <a:t>Neutron shielding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Electronics</a:t>
            </a: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42426" r="49322" b="31144"/>
          <a:stretch/>
        </p:blipFill>
        <p:spPr bwMode="auto">
          <a:xfrm>
            <a:off x="5972175" y="1685923"/>
            <a:ext cx="2609850" cy="209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1943100" y="2981327"/>
            <a:ext cx="4724400" cy="3257548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667500" y="3057525"/>
            <a:ext cx="287762" cy="327660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78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906382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Fibres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PMTs</a:t>
            </a:r>
          </a:p>
          <a:p>
            <a:pPr marL="685800" lvl="1">
              <a:spcBef>
                <a:spcPts val="1000"/>
              </a:spcBef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cs typeface="Times New Roman" pitchFamily="18" charset="0"/>
              </a:rPr>
              <a:t>Development opportunities </a:t>
            </a: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available/underway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Scintillator/fibre prep</a:t>
            </a:r>
            <a:endParaRPr lang="en-GB" sz="2000" baseline="30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Detector mechanics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3D printing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Machining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Shielding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2060"/>
                </a:solidFill>
                <a:cs typeface="Times New Roman" pitchFamily="18" charset="0"/>
              </a:rPr>
              <a:t>Magnetic screening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2060"/>
                </a:solidFill>
                <a:cs typeface="Times New Roman" pitchFamily="18" charset="0"/>
              </a:rPr>
              <a:t>Neutron shielding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Electronics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</a:rPr>
              <a:t>Assembly</a:t>
            </a: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5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34486"/>
            <a:ext cx="6275387" cy="1143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Scintillator + WLS fibre detectors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Basic operation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Individual major industrial components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ISIS contribution to SINE2020 WP9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Other scintillator detector development lines</a:t>
            </a:r>
          </a:p>
          <a:p>
            <a:pPr lvl="1"/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34486"/>
            <a:ext cx="6275387" cy="1143000"/>
          </a:xfrm>
        </p:spPr>
        <p:txBody>
          <a:bodyPr/>
          <a:lstStyle/>
          <a:p>
            <a:r>
              <a:rPr lang="en-GB" dirty="0" smtClean="0"/>
              <a:t>Work package 9.2.1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of a </a:t>
            </a:r>
            <a:r>
              <a:rPr lang="en-GB" dirty="0" err="1"/>
              <a:t>ZnS</a:t>
            </a:r>
            <a:r>
              <a:rPr lang="en-GB" dirty="0"/>
              <a:t> scintillation detector with WLS fibre readout for high rate reflectometry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Detector hardware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PMT readout hardware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Initial report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Final report</a:t>
            </a:r>
          </a:p>
          <a:p>
            <a:pPr lvl="1"/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4" y="747713"/>
            <a:ext cx="7629526" cy="1143000"/>
          </a:xfrm>
        </p:spPr>
        <p:txBody>
          <a:bodyPr/>
          <a:lstStyle/>
          <a:p>
            <a:r>
              <a:rPr lang="en-GB" sz="3600" dirty="0" smtClean="0"/>
              <a:t>Reflectometer requirements on ISIS</a:t>
            </a:r>
            <a:endParaRPr lang="en-GB" sz="36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8956" y="1741640"/>
            <a:ext cx="4891179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2D PSD</a:t>
            </a:r>
          </a:p>
          <a:p>
            <a:pPr marL="1028700" lvl="1" eaLnBrk="0" hangingPunct="0">
              <a:buFont typeface="Wingdings" panose="05000000000000000000" pitchFamily="2" charset="2"/>
              <a:buChar char="Ø"/>
            </a:pP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1 x 1mm</a:t>
            </a:r>
            <a:r>
              <a:rPr lang="en-GB" altLang="en-US" sz="2200" b="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 acceptable</a:t>
            </a:r>
          </a:p>
          <a:p>
            <a:pPr marL="1028700" lvl="1" eaLnBrk="0" hangingPunct="0">
              <a:buFont typeface="Wingdings" panose="05000000000000000000" pitchFamily="2" charset="2"/>
              <a:buChar char="Ø"/>
            </a:pP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0.5 x 6mm</a:t>
            </a:r>
            <a:r>
              <a:rPr lang="en-GB" altLang="en-US" sz="2200" b="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 acceptable </a:t>
            </a:r>
          </a:p>
          <a:p>
            <a:pPr marL="1028700" lvl="1" eaLnBrk="0" hangingPunct="0">
              <a:buFont typeface="Wingdings" panose="05000000000000000000" pitchFamily="2" charset="2"/>
              <a:buChar char="Ø"/>
            </a:pP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0.5 x 0.5mm</a:t>
            </a:r>
            <a:r>
              <a:rPr lang="en-GB" altLang="en-US" sz="2200" b="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 preferable</a:t>
            </a:r>
          </a:p>
          <a:p>
            <a:pPr marL="1028700" lvl="1" eaLnBrk="0" hangingPunct="0">
              <a:buFont typeface="Wingdings" panose="05000000000000000000" pitchFamily="2" charset="2"/>
              <a:buChar char="Ø"/>
            </a:pPr>
            <a:r>
              <a:rPr lang="en-GB" altLang="en-US" sz="2200" b="0" dirty="0">
                <a:solidFill>
                  <a:srgbClr val="002060"/>
                </a:solidFill>
                <a:latin typeface="Calibri" panose="020F0502020204030204" pitchFamily="34" charset="0"/>
              </a:rPr>
              <a:t>500mm x 300mm total size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 efficiency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0.5 – 15 Å range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Good uniformity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Large dynamic range</a:t>
            </a:r>
          </a:p>
          <a:p>
            <a:pPr marL="285750" indent="-285750" eaLnBrk="0" hangingPunct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altLang="en-US" sz="22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High rate capability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9"/>
          <a:stretch/>
        </p:blipFill>
        <p:spPr>
          <a:xfrm>
            <a:off x="4322129" y="3622671"/>
            <a:ext cx="4824091" cy="3235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/>
          <a:stretch/>
        </p:blipFill>
        <p:spPr>
          <a:xfrm>
            <a:off x="4976037" y="1666875"/>
            <a:ext cx="3850347" cy="19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34486"/>
            <a:ext cx="6275387" cy="1143000"/>
          </a:xfrm>
        </p:spPr>
        <p:txBody>
          <a:bodyPr/>
          <a:lstStyle/>
          <a:p>
            <a:r>
              <a:rPr lang="en-GB" dirty="0" smtClean="0"/>
              <a:t>Work package 9.2.1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39925"/>
            <a:ext cx="8229600" cy="3776663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</a:rPr>
              <a:t>Solution</a:t>
            </a:r>
          </a:p>
          <a:p>
            <a:pPr lvl="1"/>
            <a:r>
              <a:rPr lang="en-GB" sz="2400" dirty="0" smtClean="0">
                <a:solidFill>
                  <a:srgbClr val="002060"/>
                </a:solidFill>
              </a:rPr>
              <a:t>ZnS:Ag coupled to FP PMTs </a:t>
            </a:r>
            <a:r>
              <a:rPr lang="en-GB" sz="2400" dirty="0">
                <a:solidFill>
                  <a:srgbClr val="002060"/>
                </a:solidFill>
              </a:rPr>
              <a:t>with WLS fibre </a:t>
            </a:r>
            <a:endParaRPr lang="en-GB" sz="2400" dirty="0" smtClean="0">
              <a:solidFill>
                <a:srgbClr val="002060"/>
              </a:solidFill>
            </a:endParaRPr>
          </a:p>
          <a:p>
            <a:pPr lvl="1"/>
            <a:r>
              <a:rPr lang="en-GB" sz="2400" dirty="0" smtClean="0">
                <a:solidFill>
                  <a:srgbClr val="002060"/>
                </a:solidFill>
              </a:rPr>
              <a:t>Distribute fibres over a large number of PMT channels (i.e. high pixilation)</a:t>
            </a:r>
          </a:p>
          <a:p>
            <a:pPr lvl="1"/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14137"/>
          <a:stretch/>
        </p:blipFill>
        <p:spPr>
          <a:xfrm>
            <a:off x="0" y="3819524"/>
            <a:ext cx="2711297" cy="30384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6"/>
          <a:stretch/>
        </p:blipFill>
        <p:spPr bwMode="auto">
          <a:xfrm rot="10800000">
            <a:off x="2711297" y="3819522"/>
            <a:ext cx="2809721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5" t="12005" r="31585" b="49263"/>
          <a:stretch/>
        </p:blipFill>
        <p:spPr bwMode="auto">
          <a:xfrm>
            <a:off x="5517652" y="3819523"/>
            <a:ext cx="3626348" cy="30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34486"/>
            <a:ext cx="6275387" cy="1143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Scintillator + WLS fibre detectors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Basic operation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Individual major industrial components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ISIS contribution to SINE2020 WP9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Other scintillator detector development lines</a:t>
            </a:r>
          </a:p>
          <a:p>
            <a:pPr lvl="1"/>
            <a:endParaRPr lang="en-GB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TECTOR MODEL PROJECTION_04042011jpg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6"/>
          <a:stretch/>
        </p:blipFill>
        <p:spPr bwMode="auto">
          <a:xfrm>
            <a:off x="0" y="3876675"/>
            <a:ext cx="4270096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5" y="1753615"/>
            <a:ext cx="4055659" cy="3776663"/>
          </a:xfrm>
        </p:spPr>
        <p:txBody>
          <a:bodyPr/>
          <a:lstStyle/>
          <a:p>
            <a:pPr marL="285750" indent="-285750">
              <a:spcBef>
                <a:spcPts val="8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IMAT</a:t>
            </a:r>
          </a:p>
          <a:p>
            <a:pPr marL="685800" lvl="1">
              <a:spcBef>
                <a:spcPts val="40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cs typeface="Times New Roman" pitchFamily="18" charset="0"/>
              </a:rPr>
              <a:t>Diffraction </a:t>
            </a:r>
            <a:r>
              <a:rPr lang="en-GB" sz="1800" dirty="0">
                <a:solidFill>
                  <a:srgbClr val="002060"/>
                </a:solidFill>
                <a:cs typeface="Times New Roman" pitchFamily="18" charset="0"/>
              </a:rPr>
              <a:t>detectors up to ~18m</a:t>
            </a:r>
            <a:r>
              <a:rPr lang="en-GB" sz="1800" baseline="30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GB" sz="1800" dirty="0">
                <a:solidFill>
                  <a:srgbClr val="002060"/>
                </a:solidFill>
                <a:cs typeface="Times New Roman" pitchFamily="18" charset="0"/>
              </a:rPr>
              <a:t>  </a:t>
            </a:r>
          </a:p>
          <a:p>
            <a:pPr marL="685800" lvl="1">
              <a:spcBef>
                <a:spcPts val="40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002060"/>
                </a:solidFill>
                <a:cs typeface="Times New Roman" pitchFamily="18" charset="0"/>
              </a:rPr>
              <a:t>4 </a:t>
            </a:r>
            <a:r>
              <a:rPr lang="en-GB" sz="1800" dirty="0">
                <a:solidFill>
                  <a:srgbClr val="002060"/>
                </a:solidFill>
                <a:cs typeface="Times New Roman" pitchFamily="18" charset="0"/>
              </a:rPr>
              <a:t>mm x 100 mm resolution</a:t>
            </a:r>
          </a:p>
          <a:p>
            <a:pPr marL="685800" lvl="1">
              <a:spcBef>
                <a:spcPts val="400"/>
              </a:spcBef>
              <a:spcAft>
                <a:spcPts val="0"/>
              </a:spcAft>
            </a:pPr>
            <a:r>
              <a:rPr lang="en-GB" sz="1800" dirty="0">
                <a:solidFill>
                  <a:srgbClr val="002060"/>
                </a:solidFill>
                <a:cs typeface="Times New Roman" pitchFamily="18" charset="0"/>
              </a:rPr>
              <a:t>90 degree bank </a:t>
            </a:r>
            <a:r>
              <a:rPr lang="en-GB" sz="1800" dirty="0" smtClean="0">
                <a:solidFill>
                  <a:srgbClr val="002060"/>
                </a:solidFill>
                <a:cs typeface="Times New Roman" pitchFamily="18" charset="0"/>
              </a:rPr>
              <a:t>2.5 m</a:t>
            </a:r>
            <a:r>
              <a:rPr lang="en-GB" sz="1800" baseline="30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060"/>
                </a:solidFill>
                <a:cs typeface="Times New Roman" pitchFamily="18" charset="0"/>
              </a:rPr>
              <a:t>40 FP PMTs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060"/>
                </a:solidFill>
                <a:cs typeface="Times New Roman" pitchFamily="18" charset="0"/>
              </a:rPr>
              <a:t>8m</a:t>
            </a:r>
            <a:r>
              <a:rPr lang="en-GB" sz="1400" baseline="30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GB" sz="1400" dirty="0" smtClean="0">
                <a:solidFill>
                  <a:srgbClr val="002060"/>
                </a:solidFill>
                <a:cs typeface="Times New Roman" pitchFamily="18" charset="0"/>
              </a:rPr>
              <a:t> scintillator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060"/>
                </a:solidFill>
                <a:cs typeface="Times New Roman" pitchFamily="18" charset="0"/>
              </a:rPr>
              <a:t>~14,000 fibres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002060"/>
                </a:solidFill>
                <a:cs typeface="Times New Roman" pitchFamily="18" charset="0"/>
              </a:rPr>
              <a:t>Mechanics</a:t>
            </a:r>
            <a:endParaRPr lang="en-GB" sz="1400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en-GB" sz="2000" dirty="0"/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4989998" y="3876676"/>
            <a:ext cx="4154002" cy="29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770634" y="660798"/>
            <a:ext cx="627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pitchFamily="34" charset="0"/>
              </a:defRPr>
            </a:lvl9pPr>
          </a:lstStyle>
          <a:p>
            <a:r>
              <a:rPr lang="en-GB" sz="3600" kern="0" dirty="0" smtClean="0"/>
              <a:t>Powder diffraction</a:t>
            </a:r>
            <a:br>
              <a:rPr lang="en-GB" sz="3600" kern="0" dirty="0" smtClean="0"/>
            </a:br>
            <a:r>
              <a:rPr lang="en-GB" sz="2800" kern="0" dirty="0" smtClean="0"/>
              <a:t>IMAT/HRPD/E-MAP</a:t>
            </a:r>
            <a:endParaRPr lang="en-GB" sz="2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478740" y="1753615"/>
            <a:ext cx="405565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800"/>
              </a:spcBef>
              <a:spcAft>
                <a:spcPts val="0"/>
              </a:spcAft>
            </a:pPr>
            <a:r>
              <a:rPr lang="en-GB" sz="2000" kern="0" dirty="0" smtClean="0">
                <a:solidFill>
                  <a:srgbClr val="002060"/>
                </a:solidFill>
                <a:cs typeface="Times New Roman" pitchFamily="18" charset="0"/>
              </a:rPr>
              <a:t>HRPD</a:t>
            </a:r>
          </a:p>
          <a:p>
            <a:pPr marL="685800" lvl="1">
              <a:spcBef>
                <a:spcPts val="400"/>
              </a:spcBef>
              <a:spcAft>
                <a:spcPts val="0"/>
              </a:spcAft>
            </a:pPr>
            <a:r>
              <a:rPr lang="en-GB" sz="1800" kern="0" dirty="0" smtClean="0">
                <a:solidFill>
                  <a:srgbClr val="002060"/>
                </a:solidFill>
                <a:cs typeface="Times New Roman" pitchFamily="18" charset="0"/>
              </a:rPr>
              <a:t>Diffraction detectors up to ~14m</a:t>
            </a:r>
            <a:r>
              <a:rPr lang="en-GB" sz="1800" kern="0" baseline="3000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GB" sz="1800" kern="0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</a:p>
          <a:p>
            <a:pPr marL="685800" lvl="1">
              <a:spcBef>
                <a:spcPts val="400"/>
              </a:spcBef>
              <a:spcAft>
                <a:spcPts val="0"/>
              </a:spcAft>
            </a:pPr>
            <a:r>
              <a:rPr lang="en-GB" sz="1800" kern="0" dirty="0" smtClean="0">
                <a:solidFill>
                  <a:srgbClr val="002060"/>
                </a:solidFill>
                <a:cs typeface="Times New Roman" pitchFamily="18" charset="0"/>
              </a:rPr>
              <a:t>5 mm x 200 mm resolution</a:t>
            </a:r>
          </a:p>
          <a:p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41442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4568"/>
            <a:ext cx="8229600" cy="1143000"/>
          </a:xfrm>
        </p:spPr>
        <p:txBody>
          <a:bodyPr/>
          <a:lstStyle/>
          <a:p>
            <a:r>
              <a:rPr lang="en-GB" sz="3600" dirty="0" smtClean="0"/>
              <a:t>Inelastic Neutron Scattering</a:t>
            </a:r>
            <a:endParaRPr lang="en-GB" sz="36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676900" y="6471408"/>
            <a:ext cx="346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altLang="en-US" sz="1800" b="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Current: Resistive </a:t>
            </a:r>
            <a:r>
              <a:rPr lang="en-GB" altLang="en-US" sz="1800" b="0" dirty="0">
                <a:solidFill>
                  <a:schemeClr val="accent2"/>
                </a:solidFill>
                <a:latin typeface="Calibri" panose="020F0502020204030204" pitchFamily="34" charset="0"/>
              </a:rPr>
              <a:t>Wire technology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0705" y="1782473"/>
            <a:ext cx="416548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571500" indent="-285750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Large area – LET = 40m</a:t>
            </a:r>
            <a:r>
              <a:rPr lang="en-GB" altLang="en-US" sz="2000" b="0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</a:p>
          <a:p>
            <a:pPr marL="571500" indent="-285750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2D – 25 </a:t>
            </a:r>
            <a:r>
              <a:rPr lang="en-GB" altLang="en-US" sz="2000" b="0" dirty="0">
                <a:solidFill>
                  <a:srgbClr val="002060"/>
                </a:solidFill>
                <a:latin typeface="Calibri" panose="020F0502020204030204" pitchFamily="34" charset="0"/>
              </a:rPr>
              <a:t>mm </a:t>
            </a: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position resolution</a:t>
            </a:r>
            <a:endParaRPr lang="en-GB" altLang="en-US" sz="2000" b="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71500" indent="-285750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>
                <a:solidFill>
                  <a:srgbClr val="002060"/>
                </a:solidFill>
                <a:latin typeface="Calibri" panose="020F0502020204030204" pitchFamily="34" charset="0"/>
              </a:rPr>
              <a:t>Energy range 0 – 80 </a:t>
            </a:r>
            <a:r>
              <a:rPr lang="en-GB" altLang="en-US" sz="2000" b="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meV</a:t>
            </a:r>
            <a:endParaRPr lang="en-GB" altLang="en-US" sz="2000" b="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71500" indent="-285750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Good uniformity</a:t>
            </a:r>
          </a:p>
          <a:p>
            <a:pPr marL="571500" indent="-285750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 efficiency</a:t>
            </a:r>
          </a:p>
          <a:p>
            <a:pPr marL="571500" indent="-285750" eaLnBrk="0" hangingPunct="0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Low background</a:t>
            </a:r>
            <a:endParaRPr lang="en-GB" altLang="en-US" sz="20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Content Placeholder 6" descr="LETdetect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123" y="2904399"/>
            <a:ext cx="3296855" cy="356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508212"/>
            <a:ext cx="3133051" cy="2349788"/>
          </a:xfrm>
          <a:prstGeom prst="rect">
            <a:avLst/>
          </a:prstGeom>
        </p:spPr>
      </p:pic>
      <p:pic>
        <p:nvPicPr>
          <p:cNvPr id="10" name="Picture 2" descr="D:\3 He grid tests\Expanded 3He 2015\Photos\IMG_912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75903" y="4262781"/>
            <a:ext cx="2552367" cy="26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9343"/>
            <a:ext cx="8229600" cy="1143000"/>
          </a:xfrm>
        </p:spPr>
        <p:txBody>
          <a:bodyPr/>
          <a:lstStyle/>
          <a:p>
            <a:r>
              <a:rPr lang="en-GB" sz="3600" dirty="0" smtClean="0"/>
              <a:t>Single crystal diffraction</a:t>
            </a:r>
            <a:br>
              <a:rPr lang="en-GB" sz="3600" dirty="0" smtClean="0"/>
            </a:br>
            <a:r>
              <a:rPr lang="en-GB" sz="3600" dirty="0" smtClean="0"/>
              <a:t>SXD/LMX</a:t>
            </a:r>
            <a:endParaRPr lang="en-GB" sz="36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0705" y="1782473"/>
            <a:ext cx="4165480" cy="20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571500" indent="-285750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>
                <a:solidFill>
                  <a:srgbClr val="002060"/>
                </a:solidFill>
                <a:latin typeface="Calibri" panose="020F0502020204030204" pitchFamily="34" charset="0"/>
              </a:rPr>
              <a:t>Varying areas/angular coverage</a:t>
            </a:r>
          </a:p>
          <a:p>
            <a:pPr marL="571500" indent="-285750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2D PSD</a:t>
            </a:r>
          </a:p>
          <a:p>
            <a:pPr marL="1314450" lvl="1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1 x 1mm2 acceptable </a:t>
            </a:r>
          </a:p>
          <a:p>
            <a:pPr marL="1314450" lvl="1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1800" b="0" dirty="0">
                <a:solidFill>
                  <a:srgbClr val="002060"/>
                </a:solidFill>
                <a:latin typeface="Calibri" panose="020F0502020204030204" pitchFamily="34" charset="0"/>
              </a:rPr>
              <a:t>0.5 x 0.5mm2 preferable</a:t>
            </a:r>
          </a:p>
          <a:p>
            <a:pPr marL="571500" indent="-285750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Good uniformity</a:t>
            </a:r>
          </a:p>
          <a:p>
            <a:pPr marL="571500" indent="-285750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 efficiency</a:t>
            </a:r>
          </a:p>
          <a:p>
            <a:pPr marL="571500" indent="-285750" eaLnBrk="0" hangingPunc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GB" altLang="en-US" sz="2000" b="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Low background</a:t>
            </a:r>
            <a:endParaRPr lang="en-GB" altLang="en-US" sz="2000" b="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6" descr="Lmx instrument artist's impress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22581"/>
          <a:stretch/>
        </p:blipFill>
        <p:spPr bwMode="auto">
          <a:xfrm>
            <a:off x="6009001" y="3829050"/>
            <a:ext cx="3134999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43" t="18792" r="15832" b="42249"/>
          <a:stretch/>
        </p:blipFill>
        <p:spPr bwMode="auto">
          <a:xfrm>
            <a:off x="2705099" y="3829048"/>
            <a:ext cx="3638551" cy="302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5" t="13408" r="30459" b="11583"/>
          <a:stretch/>
        </p:blipFill>
        <p:spPr bwMode="auto">
          <a:xfrm rot="5400000">
            <a:off x="-85728" y="3933824"/>
            <a:ext cx="302895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9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34486"/>
            <a:ext cx="6275387" cy="1143000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Scintillator + WLS fibre detectors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Basic operation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Individual major industrial components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ISIS contribution to SINE2020 WP9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Other scintillator detector development lines</a:t>
            </a:r>
          </a:p>
          <a:p>
            <a:pPr lvl="1"/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17" y="734486"/>
            <a:ext cx="6275387" cy="1143000"/>
          </a:xfrm>
        </p:spPr>
        <p:txBody>
          <a:bodyPr/>
          <a:lstStyle/>
          <a:p>
            <a:r>
              <a:rPr lang="en-GB" dirty="0" smtClean="0"/>
              <a:t>Investigating scintillators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92761"/>
              </p:ext>
            </p:extLst>
          </p:nvPr>
        </p:nvGraphicFramePr>
        <p:xfrm>
          <a:off x="3562767" y="2097373"/>
          <a:ext cx="5400601" cy="149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7573"/>
                <a:gridCol w="778085"/>
                <a:gridCol w="645602"/>
                <a:gridCol w="747794"/>
                <a:gridCol w="787573"/>
                <a:gridCol w="866401"/>
                <a:gridCol w="787573"/>
              </a:tblGrid>
              <a:tr h="5013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Scintillator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Decay </a:t>
                      </a:r>
                      <a:r>
                        <a:rPr lang="en-GB" sz="105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time</a:t>
                      </a:r>
                    </a:p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l-GR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μ</a:t>
                      </a:r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s)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PL peak</a:t>
                      </a:r>
                    </a:p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(nm)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PL </a:t>
                      </a:r>
                      <a:r>
                        <a:rPr lang="en-GB" sz="105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range </a:t>
                      </a:r>
                    </a:p>
                    <a:p>
                      <a:pPr algn="ctr" fontAlgn="b"/>
                      <a:r>
                        <a:rPr lang="en-GB" sz="105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(nm)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Hygroscopic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Effective</a:t>
                      </a:r>
                    </a:p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Fibre coupling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Gamma</a:t>
                      </a:r>
                      <a:r>
                        <a:rPr lang="en-GB" sz="105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sensitivity</a:t>
                      </a:r>
                      <a:r>
                        <a:rPr lang="en-GB" sz="1050" b="1" i="0" u="none" strike="noStrike" baseline="300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GB" sz="1050" b="1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2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ZnO:Zn</a:t>
                      </a:r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GB" sz="105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LiF</a:t>
                      </a:r>
                      <a:r>
                        <a:rPr lang="en-GB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~1.7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500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440-590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Transparent</a:t>
                      </a:r>
                      <a:endParaRPr lang="en-GB" sz="1050" b="0" i="0" u="none" strike="noStrike" baseline="0" dirty="0" smtClean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GB" sz="105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Kuraray Green-Orange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&lt;10</a:t>
                      </a:r>
                      <a:r>
                        <a:rPr lang="en-GB" sz="1050" b="0" i="0" u="none" strike="noStrike" baseline="30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  <a:p>
                      <a:pPr algn="ctr" fontAlgn="b"/>
                      <a:endParaRPr lang="en-GB" sz="1050" b="0" i="0" u="none" strike="noStrike" baseline="30000" dirty="0" smtClean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39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CLYC:Ce</a:t>
                      </a:r>
                      <a:endParaRPr lang="en-GB" sz="105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6.3,1.4 and 0.45*</a:t>
                      </a:r>
                      <a:r>
                        <a:rPr lang="en-GB" sz="1050" b="0" i="0" u="none" strike="noStrike" baseline="300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GB" sz="105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355–440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Yes</a:t>
                      </a:r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Kuraray UV-Blue (1/2)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~2*10</a:t>
                      </a:r>
                      <a:r>
                        <a:rPr lang="en-GB" sz="1050" b="0" i="0" u="none" strike="noStrike" baseline="300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</a:t>
                      </a:r>
                      <a:endParaRPr lang="en-GB" sz="1050" b="0" i="0" u="none" strike="noStrike" dirty="0" smtClean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050" b="0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7504" y="4040652"/>
            <a:ext cx="3024336" cy="2700716"/>
            <a:chOff x="2232660" y="838200"/>
            <a:chExt cx="5332398" cy="453528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610890" y="838200"/>
              <a:ext cx="2243070" cy="342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948930" y="164574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610890" y="161589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660480" y="8415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590540" y="15475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471940" y="26050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241520" y="246210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342340" y="89526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174490" y="221316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679620" y="240384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3627630" y="332868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4705320" y="26164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4392570" y="29668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61520" y="21583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834860" y="339831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086180" y="321831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805610" y="226686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033920" y="285267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868490" y="85674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266170" y="17320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726180" y="20352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359530" y="305193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965180" y="305193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610890" y="38316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635250" y="287193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77260" y="342708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120110" y="8419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493960" y="141609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377720" y="199068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5004360" y="12373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925130" y="19258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3775680" y="11782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342340" y="35296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4250370" y="13296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536130" y="43693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514760" y="377538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174490" y="276978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036770" y="35725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2232660" y="2338320"/>
              <a:ext cx="1935540" cy="288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4200480" y="1216740"/>
              <a:ext cx="1269720" cy="111870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3853920" y="2341200"/>
              <a:ext cx="346560" cy="30648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610370" y="118296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600930" y="49093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058720" y="385446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36520" y="1948754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r>
                <a:rPr lang="en-GB" baseline="30000" dirty="0" smtClean="0"/>
                <a:t>0</a:t>
              </a:r>
              <a:endParaRPr lang="en-GB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53240" y="1406758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GB" dirty="0" smtClean="0">
                  <a:solidFill>
                    <a:srgbClr val="FF0000"/>
                  </a:solidFill>
                </a:rPr>
                <a:t>H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57" name="Curved Connector 56"/>
            <p:cNvCxnSpPr>
              <a:stCxn id="56" idx="1"/>
            </p:cNvCxnSpPr>
            <p:nvPr/>
          </p:nvCxnSpPr>
          <p:spPr bwMode="auto">
            <a:xfrm rot="10800000">
              <a:off x="5266170" y="1481160"/>
              <a:ext cx="887070" cy="110264"/>
            </a:xfrm>
            <a:prstGeom prst="curvedConnector3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2558774" y="2521274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aseline="30000" dirty="0" smtClean="0">
                  <a:solidFill>
                    <a:srgbClr val="0070C0"/>
                  </a:solidFill>
                </a:rPr>
                <a:t>4</a:t>
              </a:r>
              <a:r>
                <a:rPr lang="en-GB" dirty="0" smtClean="0">
                  <a:solidFill>
                    <a:srgbClr val="0070C0"/>
                  </a:solidFill>
                </a:rPr>
                <a:t>He</a:t>
              </a:r>
              <a:endParaRPr lang="en-GB" baseline="30000" dirty="0">
                <a:solidFill>
                  <a:srgbClr val="0070C0"/>
                </a:solidFill>
              </a:endParaRPr>
            </a:p>
          </p:txBody>
        </p:sp>
        <p:cxnSp>
          <p:nvCxnSpPr>
            <p:cNvPr id="59" name="Curved Connector 58"/>
            <p:cNvCxnSpPr/>
            <p:nvPr/>
          </p:nvCxnSpPr>
          <p:spPr bwMode="auto">
            <a:xfrm flipV="1">
              <a:off x="3101928" y="2544600"/>
              <a:ext cx="822492" cy="200686"/>
            </a:xfrm>
            <a:prstGeom prst="curvedConnector3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077463" y="4431841"/>
              <a:ext cx="3487595" cy="468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002060"/>
                  </a:solidFill>
                  <a:latin typeface="+mj-lt"/>
                </a:rPr>
                <a:t>ZnO:Zn</a:t>
              </a:r>
              <a:r>
                <a:rPr lang="en-GB" dirty="0" smtClean="0">
                  <a:solidFill>
                    <a:srgbClr val="002060"/>
                  </a:solidFill>
                  <a:latin typeface="+mj-lt"/>
                </a:rPr>
                <a:t> 3.5 </a:t>
              </a:r>
              <a:r>
                <a:rPr lang="el-GR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μ</a:t>
              </a:r>
              <a:r>
                <a:rPr lang="en-GB" dirty="0" smtClean="0">
                  <a:solidFill>
                    <a:srgbClr val="002060"/>
                  </a:solidFill>
                  <a:latin typeface="+mj-lt"/>
                  <a:cs typeface="Times New Roman"/>
                </a:rPr>
                <a:t>m grains</a:t>
              </a:r>
              <a:endParaRPr lang="en-GB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095601" y="4904655"/>
              <a:ext cx="790936" cy="468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aseline="30000" dirty="0" smtClean="0">
                  <a:solidFill>
                    <a:srgbClr val="002060"/>
                  </a:solidFill>
                  <a:latin typeface="+mn-lt"/>
                </a:rPr>
                <a:t>6</a:t>
              </a:r>
              <a:r>
                <a:rPr lang="en-GB" dirty="0" smtClean="0">
                  <a:solidFill>
                    <a:srgbClr val="002060"/>
                  </a:solidFill>
                  <a:latin typeface="+mn-lt"/>
                </a:rPr>
                <a:t>LiF</a:t>
              </a:r>
              <a:endParaRPr lang="en-GB" baseline="30000" dirty="0">
                <a:solidFill>
                  <a:srgbClr val="002060"/>
                </a:solidFill>
                <a:latin typeface="+mn-lt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r="21807"/>
          <a:stretch/>
        </p:blipFill>
        <p:spPr>
          <a:xfrm rot="5400000">
            <a:off x="3929364" y="4022590"/>
            <a:ext cx="2066838" cy="2175803"/>
          </a:xfrm>
          <a:prstGeom prst="rect">
            <a:avLst/>
          </a:prstGeom>
        </p:spPr>
      </p:pic>
      <p:pic>
        <p:nvPicPr>
          <p:cNvPr id="63" name="Picture 2" descr="Hom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29900"/>
            <a:ext cx="1204156" cy="27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244911" y="5393909"/>
            <a:ext cx="91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+mj-lt"/>
              </a:rPr>
              <a:t>2:1 ratio</a:t>
            </a:r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7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5539" r="30992" b="8636"/>
          <a:stretch>
            <a:fillRect/>
          </a:stretch>
        </p:blipFill>
        <p:spPr bwMode="auto">
          <a:xfrm>
            <a:off x="6263068" y="4051692"/>
            <a:ext cx="2660863" cy="209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123" y="17465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Need detectors with high rate capabilities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ZnS:Ag is </a:t>
            </a:r>
            <a:r>
              <a:rPr lang="en-GB" dirty="0" smtClean="0">
                <a:solidFill>
                  <a:srgbClr val="002060"/>
                </a:solidFill>
              </a:rPr>
              <a:t>limited </a:t>
            </a:r>
            <a:r>
              <a:rPr lang="en-GB" dirty="0">
                <a:solidFill>
                  <a:srgbClr val="002060"/>
                </a:solidFill>
              </a:rPr>
              <a:t>by afterglow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Need alternatives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Faster?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Sufficient </a:t>
            </a:r>
            <a:r>
              <a:rPr lang="en-GB" dirty="0">
                <a:solidFill>
                  <a:srgbClr val="002060"/>
                </a:solidFill>
              </a:rPr>
              <a:t>gamma rejection?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Made in large quantities?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002060"/>
                </a:solidFill>
              </a:rPr>
              <a:t>Affordable?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18" y="548680"/>
            <a:ext cx="7328847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108473"/>
            <a:ext cx="8415334" cy="362905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</a:rPr>
              <a:t>Advancing the rate capability for reflectometers is progressing under SINE2020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</a:rPr>
              <a:t>There has been a huge amount of R&amp;D progress in scintillator detector technology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</a:rPr>
              <a:t>ISIS is developing several detector technologies for a wide range of neutron scattering applications</a:t>
            </a:r>
          </a:p>
          <a:p>
            <a:pPr>
              <a:spcBef>
                <a:spcPts val="1200"/>
              </a:spcBef>
            </a:pPr>
            <a:r>
              <a:rPr lang="en-GB" sz="2000" dirty="0" smtClean="0">
                <a:solidFill>
                  <a:srgbClr val="002060"/>
                </a:solidFill>
              </a:rPr>
              <a:t>Industry involvement is critical to continuing progression</a:t>
            </a:r>
          </a:p>
          <a:p>
            <a:pPr>
              <a:spcBef>
                <a:spcPts val="12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3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987" y="836712"/>
            <a:ext cx="4176629" cy="894055"/>
          </a:xfrm>
        </p:spPr>
        <p:txBody>
          <a:bodyPr/>
          <a:lstStyle/>
          <a:p>
            <a:pPr marL="0" indent="0">
              <a:buNone/>
            </a:pPr>
            <a:r>
              <a:rPr lang="en-GB" sz="6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2" name="AutoShape 2" descr="Image result for Strasbou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trasbou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Strasbour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C:\Users\tst37619\Documents\Photos\Boyz\IMG_0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r="10468" b="10872"/>
          <a:stretch/>
        </p:blipFill>
        <p:spPr bwMode="auto">
          <a:xfrm>
            <a:off x="1331640" y="1988840"/>
            <a:ext cx="6393148" cy="42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2653" r="16270" b="18980"/>
          <a:stretch/>
        </p:blipFill>
        <p:spPr>
          <a:xfrm>
            <a:off x="1489710" y="2345621"/>
            <a:ext cx="5951220" cy="310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71124"/>
            <a:ext cx="8229600" cy="1143000"/>
          </a:xfrm>
        </p:spPr>
        <p:txBody>
          <a:bodyPr/>
          <a:lstStyle/>
          <a:p>
            <a:r>
              <a:rPr lang="en-GB" sz="3600" dirty="0" smtClean="0"/>
              <a:t>Scintillator detectors</a:t>
            </a:r>
            <a:endParaRPr lang="en-GB" sz="3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12015" r="16005" b="18325"/>
          <a:stretch/>
        </p:blipFill>
        <p:spPr>
          <a:xfrm>
            <a:off x="1489710" y="2345621"/>
            <a:ext cx="5951220" cy="310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3080" y="3174235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Light detector</a:t>
            </a:r>
          </a:p>
          <a:p>
            <a:r>
              <a:rPr lang="en-GB" sz="1800" dirty="0" smtClean="0">
                <a:latin typeface="+mn-lt"/>
              </a:rPr>
              <a:t>(PMT, </a:t>
            </a:r>
            <a:r>
              <a:rPr lang="en-GB" sz="1800" dirty="0" err="1" smtClean="0">
                <a:latin typeface="+mn-lt"/>
              </a:rPr>
              <a:t>SiPM</a:t>
            </a:r>
            <a:r>
              <a:rPr lang="en-GB" sz="1800" dirty="0" smtClean="0">
                <a:latin typeface="+mn-lt"/>
              </a:rPr>
              <a:t>, etc.)</a:t>
            </a:r>
            <a:endParaRPr lang="en-GB" sz="1800" dirty="0">
              <a:latin typeface="+mn-lt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 bwMode="auto">
          <a:xfrm flipH="1">
            <a:off x="6438900" y="3820566"/>
            <a:ext cx="197896" cy="723304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62400" y="1629458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Light transport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 bwMode="auto">
          <a:xfrm flipH="1">
            <a:off x="4465320" y="1998790"/>
            <a:ext cx="486294" cy="149861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048160" y="162945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+mn-lt"/>
              </a:rPr>
              <a:t>Scintillator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 bwMode="auto">
          <a:xfrm>
            <a:off x="1781694" y="1998790"/>
            <a:ext cx="290946" cy="826532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13360" y="3356430"/>
            <a:ext cx="76200" cy="71110"/>
          </a:xfrm>
          <a:prstGeom prst="ellipse">
            <a:avLst/>
          </a:prstGeom>
          <a:solidFill>
            <a:srgbClr val="FF000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261860" y="5062030"/>
            <a:ext cx="586740" cy="152400"/>
          </a:xfrm>
          <a:prstGeom prst="line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848600" y="5214430"/>
            <a:ext cx="0" cy="335280"/>
          </a:xfrm>
          <a:prstGeom prst="line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99160" y="5549710"/>
            <a:ext cx="6957060" cy="0"/>
          </a:xfrm>
          <a:prstGeom prst="line">
            <a:avLst/>
          </a:prstGeom>
          <a:solidFill>
            <a:schemeClr val="bg2">
              <a:alpha val="84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906780" y="5542090"/>
            <a:ext cx="0" cy="44958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243840" y="5991670"/>
            <a:ext cx="1325880" cy="461665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“Preamp”/Signal Shaping</a:t>
            </a:r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 bwMode="auto">
          <a:xfrm>
            <a:off x="1569720" y="6222503"/>
            <a:ext cx="430530" cy="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2000250" y="5991670"/>
            <a:ext cx="1325880" cy="461665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Signal Processing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3326130" y="6222503"/>
            <a:ext cx="430530" cy="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3771900" y="5991670"/>
            <a:ext cx="1325880" cy="461666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Discriminator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097780" y="6217115"/>
            <a:ext cx="430530" cy="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5528310" y="5986282"/>
            <a:ext cx="1325880" cy="461665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Display/Data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rPr>
              <a:t> Acquisition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163176" y="4886463"/>
            <a:ext cx="392054" cy="384149"/>
          </a:xfrm>
          <a:custGeom>
            <a:avLst/>
            <a:gdLst>
              <a:gd name="connsiteX0" fmla="*/ 0 w 1905000"/>
              <a:gd name="connsiteY0" fmla="*/ 1441450 h 1981200"/>
              <a:gd name="connsiteX1" fmla="*/ 495300 w 1905000"/>
              <a:gd name="connsiteY1" fmla="*/ 50800 h 1981200"/>
              <a:gd name="connsiteX2" fmla="*/ 971550 w 1905000"/>
              <a:gd name="connsiteY2" fmla="*/ 1746250 h 1981200"/>
              <a:gd name="connsiteX3" fmla="*/ 1200150 w 1905000"/>
              <a:gd name="connsiteY3" fmla="*/ 1460500 h 1981200"/>
              <a:gd name="connsiteX4" fmla="*/ 1905000 w 1905000"/>
              <a:gd name="connsiteY4" fmla="*/ 14605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981200">
                <a:moveTo>
                  <a:pt x="0" y="1441450"/>
                </a:moveTo>
                <a:cubicBezTo>
                  <a:pt x="166687" y="720725"/>
                  <a:pt x="333375" y="0"/>
                  <a:pt x="495300" y="50800"/>
                </a:cubicBezTo>
                <a:cubicBezTo>
                  <a:pt x="657225" y="101600"/>
                  <a:pt x="854075" y="1511300"/>
                  <a:pt x="971550" y="1746250"/>
                </a:cubicBezTo>
                <a:cubicBezTo>
                  <a:pt x="1089025" y="1981200"/>
                  <a:pt x="1044575" y="1508125"/>
                  <a:pt x="1200150" y="1460500"/>
                </a:cubicBezTo>
                <a:cubicBezTo>
                  <a:pt x="1355725" y="1412875"/>
                  <a:pt x="1749425" y="1409700"/>
                  <a:pt x="1905000" y="1460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852133" y="5549711"/>
            <a:ext cx="311649" cy="628646"/>
          </a:xfrm>
          <a:custGeom>
            <a:avLst/>
            <a:gdLst>
              <a:gd name="connsiteX0" fmla="*/ 0 w 1905000"/>
              <a:gd name="connsiteY0" fmla="*/ 1441450 h 1981200"/>
              <a:gd name="connsiteX1" fmla="*/ 495300 w 1905000"/>
              <a:gd name="connsiteY1" fmla="*/ 50800 h 1981200"/>
              <a:gd name="connsiteX2" fmla="*/ 971550 w 1905000"/>
              <a:gd name="connsiteY2" fmla="*/ 1746250 h 1981200"/>
              <a:gd name="connsiteX3" fmla="*/ 1200150 w 1905000"/>
              <a:gd name="connsiteY3" fmla="*/ 1460500 h 1981200"/>
              <a:gd name="connsiteX4" fmla="*/ 1905000 w 1905000"/>
              <a:gd name="connsiteY4" fmla="*/ 14605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981200">
                <a:moveTo>
                  <a:pt x="0" y="1441450"/>
                </a:moveTo>
                <a:cubicBezTo>
                  <a:pt x="166687" y="720725"/>
                  <a:pt x="333375" y="0"/>
                  <a:pt x="495300" y="50800"/>
                </a:cubicBezTo>
                <a:cubicBezTo>
                  <a:pt x="657225" y="101600"/>
                  <a:pt x="854075" y="1511300"/>
                  <a:pt x="971550" y="1746250"/>
                </a:cubicBezTo>
                <a:cubicBezTo>
                  <a:pt x="1089025" y="1981200"/>
                  <a:pt x="1044575" y="1508125"/>
                  <a:pt x="1200150" y="1460500"/>
                </a:cubicBezTo>
                <a:cubicBezTo>
                  <a:pt x="1355725" y="1412875"/>
                  <a:pt x="1749425" y="1409700"/>
                  <a:pt x="1905000" y="1460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2507365" y="5566667"/>
            <a:ext cx="311649" cy="628646"/>
          </a:xfrm>
          <a:custGeom>
            <a:avLst/>
            <a:gdLst>
              <a:gd name="connsiteX0" fmla="*/ 0 w 1905000"/>
              <a:gd name="connsiteY0" fmla="*/ 1441450 h 1981200"/>
              <a:gd name="connsiteX1" fmla="*/ 495300 w 1905000"/>
              <a:gd name="connsiteY1" fmla="*/ 50800 h 1981200"/>
              <a:gd name="connsiteX2" fmla="*/ 971550 w 1905000"/>
              <a:gd name="connsiteY2" fmla="*/ 1746250 h 1981200"/>
              <a:gd name="connsiteX3" fmla="*/ 1200150 w 1905000"/>
              <a:gd name="connsiteY3" fmla="*/ 1460500 h 1981200"/>
              <a:gd name="connsiteX4" fmla="*/ 1905000 w 1905000"/>
              <a:gd name="connsiteY4" fmla="*/ 14605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981200">
                <a:moveTo>
                  <a:pt x="0" y="1441450"/>
                </a:moveTo>
                <a:cubicBezTo>
                  <a:pt x="166687" y="720725"/>
                  <a:pt x="333375" y="0"/>
                  <a:pt x="495300" y="50800"/>
                </a:cubicBezTo>
                <a:cubicBezTo>
                  <a:pt x="657225" y="101600"/>
                  <a:pt x="854075" y="1511300"/>
                  <a:pt x="971550" y="1746250"/>
                </a:cubicBezTo>
                <a:cubicBezTo>
                  <a:pt x="1089025" y="1981200"/>
                  <a:pt x="1044575" y="1508125"/>
                  <a:pt x="1200150" y="1460500"/>
                </a:cubicBezTo>
                <a:cubicBezTo>
                  <a:pt x="1355725" y="1412875"/>
                  <a:pt x="1749425" y="1409700"/>
                  <a:pt x="1905000" y="14605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17643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 bwMode="auto">
          <a:xfrm>
            <a:off x="4308475" y="5695950"/>
            <a:ext cx="365125" cy="225425"/>
          </a:xfrm>
          <a:custGeom>
            <a:avLst/>
            <a:gdLst>
              <a:gd name="connsiteX0" fmla="*/ 0 w 365125"/>
              <a:gd name="connsiteY0" fmla="*/ 222250 h 225425"/>
              <a:gd name="connsiteX1" fmla="*/ 123825 w 365125"/>
              <a:gd name="connsiteY1" fmla="*/ 222250 h 225425"/>
              <a:gd name="connsiteX2" fmla="*/ 123825 w 365125"/>
              <a:gd name="connsiteY2" fmla="*/ 0 h 225425"/>
              <a:gd name="connsiteX3" fmla="*/ 260350 w 365125"/>
              <a:gd name="connsiteY3" fmla="*/ 0 h 225425"/>
              <a:gd name="connsiteX4" fmla="*/ 260350 w 365125"/>
              <a:gd name="connsiteY4" fmla="*/ 225425 h 225425"/>
              <a:gd name="connsiteX5" fmla="*/ 365125 w 365125"/>
              <a:gd name="connsiteY5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125" h="225425">
                <a:moveTo>
                  <a:pt x="0" y="222250"/>
                </a:moveTo>
                <a:lnTo>
                  <a:pt x="123825" y="222250"/>
                </a:lnTo>
                <a:lnTo>
                  <a:pt x="123825" y="0"/>
                </a:lnTo>
                <a:lnTo>
                  <a:pt x="260350" y="0"/>
                </a:lnTo>
                <a:lnTo>
                  <a:pt x="260350" y="225425"/>
                </a:lnTo>
                <a:lnTo>
                  <a:pt x="365125" y="225425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2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151 0.0678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7037E-6 C 0.00538 0.00231 0.01041 0.00648 0.01597 0.00833 C 0.02291 0.01458 0.04183 0.01689 0.04999 0.01759 C 0.05173 0.01828 0.05555 0.01944 0.05555 0.01944 L 0.05624 0.06666 L -0.7014 0.06851 L -0.7014 0.1287 " pathEditMode="relative" ptsTypes="fffAAAA">
                                      <p:cBhvr>
                                        <p:cTn id="15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037 C 0.02673 -0.0037 0.0651 -0.0037 0.1033 -0.0037 L 0.15243 -0.0037 " pathEditMode="relative" rAng="0" ptsTypes="fAA">
                                      <p:cBhvr>
                                        <p:cTn id="27" dur="1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70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7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694 C 0.03836 -0.00694 0.08333 -0.00694 0.12812 -0.00694 L 0.18576 -0.00694 " pathEditMode="relative" rAng="0" ptsTypes="fAA">
                                      <p:cBhvr>
                                        <p:cTn id="36" dur="1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9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0.0037 L 0.17743 0.0037 " pathEditMode="relative" rAng="0" ptsTypes="AA">
                                      <p:cBhvr>
                                        <p:cTn id="45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2" grpId="0" animBg="1"/>
      <p:bldP spid="42" grpId="1" animBg="1"/>
      <p:bldP spid="42" grpId="2" animBg="1"/>
      <p:bldP spid="24" grpId="0" animBg="1"/>
      <p:bldP spid="24" grpId="1" animBg="1"/>
      <p:bldP spid="24" grpId="2" animBg="1"/>
      <p:bldP spid="27" grpId="0" animBg="1"/>
      <p:bldP spid="27" grpId="1" animBg="1"/>
      <p:bldP spid="27" grpId="2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315" y="666850"/>
            <a:ext cx="6275387" cy="1143000"/>
          </a:xfrm>
        </p:spPr>
        <p:txBody>
          <a:bodyPr/>
          <a:lstStyle/>
          <a:p>
            <a:r>
              <a:rPr lang="en-GB" sz="3600" dirty="0" smtClean="0"/>
              <a:t>Scintillator + WLSF detectors</a:t>
            </a:r>
            <a:endParaRPr lang="en-GB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286025" y="1735764"/>
            <a:ext cx="3286645" cy="1801103"/>
            <a:chOff x="4000516" y="1685915"/>
            <a:chExt cx="3792910" cy="2120871"/>
          </a:xfrm>
        </p:grpSpPr>
        <p:sp>
          <p:nvSpPr>
            <p:cNvPr id="5" name="Rectangle 4"/>
            <p:cNvSpPr/>
            <p:nvPr/>
          </p:nvSpPr>
          <p:spPr>
            <a:xfrm>
              <a:off x="4609023" y="2008435"/>
              <a:ext cx="3179564" cy="3725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09022" y="3378648"/>
              <a:ext cx="3179564" cy="372546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943361" y="3399106"/>
              <a:ext cx="121770" cy="1088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18704" y="2255302"/>
              <a:ext cx="1899284" cy="338563"/>
            </a:xfrm>
            <a:prstGeom prst="rect">
              <a:avLst/>
            </a:prstGeom>
            <a:solidFill>
              <a:srgbClr val="3AE667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/>
            <p:cNvCxnSpPr>
              <a:stCxn id="13" idx="6"/>
              <a:endCxn id="8" idx="2"/>
            </p:cNvCxnSpPr>
            <p:nvPr/>
          </p:nvCxnSpPr>
          <p:spPr>
            <a:xfrm>
              <a:off x="5039059" y="2124497"/>
              <a:ext cx="1529288" cy="4693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14" idx="0"/>
            </p:cNvCxnSpPr>
            <p:nvPr/>
          </p:nvCxnSpPr>
          <p:spPr>
            <a:xfrm flipH="1">
              <a:off x="6561580" y="2593865"/>
              <a:ext cx="6766" cy="683471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6617213" y="2879122"/>
              <a:ext cx="545614" cy="150451"/>
            </a:xfrm>
            <a:custGeom>
              <a:avLst/>
              <a:gdLst>
                <a:gd name="connsiteX0" fmla="*/ 0 w 687689"/>
                <a:gd name="connsiteY0" fmla="*/ 38792 h 106816"/>
                <a:gd name="connsiteX1" fmla="*/ 90684 w 687689"/>
                <a:gd name="connsiteY1" fmla="*/ 8564 h 106816"/>
                <a:gd name="connsiteX2" fmla="*/ 173811 w 687689"/>
                <a:gd name="connsiteY2" fmla="*/ 106805 h 106816"/>
                <a:gd name="connsiteX3" fmla="*/ 272053 w 687689"/>
                <a:gd name="connsiteY3" fmla="*/ 8564 h 106816"/>
                <a:gd name="connsiteX4" fmla="*/ 362737 w 687689"/>
                <a:gd name="connsiteY4" fmla="*/ 106805 h 106816"/>
                <a:gd name="connsiteX5" fmla="*/ 453421 w 687689"/>
                <a:gd name="connsiteY5" fmla="*/ 1007 h 106816"/>
                <a:gd name="connsiteX6" fmla="*/ 566777 w 687689"/>
                <a:gd name="connsiteY6" fmla="*/ 53906 h 106816"/>
                <a:gd name="connsiteX7" fmla="*/ 687689 w 687689"/>
                <a:gd name="connsiteY7" fmla="*/ 61463 h 1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7689" h="106816">
                  <a:moveTo>
                    <a:pt x="0" y="38792"/>
                  </a:moveTo>
                  <a:cubicBezTo>
                    <a:pt x="30858" y="18010"/>
                    <a:pt x="61716" y="-2771"/>
                    <a:pt x="90684" y="8564"/>
                  </a:cubicBezTo>
                  <a:cubicBezTo>
                    <a:pt x="119652" y="19899"/>
                    <a:pt x="143583" y="106805"/>
                    <a:pt x="173811" y="106805"/>
                  </a:cubicBezTo>
                  <a:cubicBezTo>
                    <a:pt x="204039" y="106805"/>
                    <a:pt x="240565" y="8564"/>
                    <a:pt x="272053" y="8564"/>
                  </a:cubicBezTo>
                  <a:cubicBezTo>
                    <a:pt x="303541" y="8564"/>
                    <a:pt x="332509" y="108064"/>
                    <a:pt x="362737" y="106805"/>
                  </a:cubicBezTo>
                  <a:cubicBezTo>
                    <a:pt x="392965" y="105546"/>
                    <a:pt x="419414" y="9823"/>
                    <a:pt x="453421" y="1007"/>
                  </a:cubicBezTo>
                  <a:cubicBezTo>
                    <a:pt x="487428" y="-7809"/>
                    <a:pt x="527732" y="43830"/>
                    <a:pt x="566777" y="53906"/>
                  </a:cubicBezTo>
                  <a:cubicBezTo>
                    <a:pt x="605822" y="63982"/>
                    <a:pt x="646755" y="62722"/>
                    <a:pt x="687689" y="61463"/>
                  </a:cubicBezTo>
                </a:path>
              </a:pathLst>
            </a:custGeom>
            <a:noFill/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76123" y="2394446"/>
              <a:ext cx="0" cy="954066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917289" y="2070057"/>
              <a:ext cx="121770" cy="10887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18703" y="3277336"/>
              <a:ext cx="1885753" cy="169282"/>
            </a:xfrm>
            <a:prstGeom prst="rect">
              <a:avLst/>
            </a:prstGeom>
            <a:solidFill>
              <a:srgbClr val="E98837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/>
            <p:cNvCxnSpPr>
              <a:stCxn id="7" idx="6"/>
              <a:endCxn id="14" idx="0"/>
            </p:cNvCxnSpPr>
            <p:nvPr/>
          </p:nvCxnSpPr>
          <p:spPr>
            <a:xfrm flipV="1">
              <a:off x="5065130" y="3277336"/>
              <a:ext cx="1496450" cy="1762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4978174" y="2178936"/>
              <a:ext cx="26072" cy="12201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505508" y="1993692"/>
              <a:ext cx="1287918" cy="289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002060"/>
                  </a:solidFill>
                  <a:latin typeface="+mj-lt"/>
                </a:rPr>
                <a:t>Conduction band</a:t>
              </a:r>
              <a:endParaRPr lang="en-GB" sz="10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31814" y="2672713"/>
              <a:ext cx="388132" cy="29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err="1" smtClean="0">
                  <a:solidFill>
                    <a:srgbClr val="002060"/>
                  </a:solidFill>
                  <a:latin typeface="+mj-lt"/>
                </a:rPr>
                <a:t>E</a:t>
              </a:r>
              <a:r>
                <a:rPr lang="en-GB" sz="1000" baseline="-25000" dirty="0" err="1" smtClean="0">
                  <a:solidFill>
                    <a:srgbClr val="002060"/>
                  </a:solidFill>
                  <a:latin typeface="+mj-lt"/>
                </a:rPr>
                <a:t>g</a:t>
              </a:r>
              <a:endParaRPr lang="en-GB" sz="10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5735" y="3507790"/>
              <a:ext cx="1252852" cy="29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rgbClr val="002060"/>
                  </a:solidFill>
                  <a:latin typeface="+mj-lt"/>
                </a:rPr>
                <a:t>Valence band</a:t>
              </a:r>
              <a:endParaRPr lang="en-GB" sz="1000" dirty="0">
                <a:solidFill>
                  <a:srgbClr val="002060"/>
                </a:solidFill>
                <a:latin typeface="+mj-lt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296540" y="2593865"/>
              <a:ext cx="980373" cy="113713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00516" y="2217731"/>
              <a:ext cx="531298" cy="36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>
                  <a:solidFill>
                    <a:srgbClr val="0070C0"/>
                  </a:solidFill>
                  <a:latin typeface="Calibri"/>
                </a:rPr>
                <a:t>α</a:t>
              </a:r>
              <a:r>
                <a:rPr lang="en-GB" sz="1400" dirty="0" smtClean="0">
                  <a:solidFill>
                    <a:srgbClr val="002060"/>
                  </a:solidFill>
                  <a:latin typeface="Calibri"/>
                </a:rPr>
                <a:t>,</a:t>
              </a:r>
              <a:r>
                <a:rPr lang="en-GB" sz="1400" dirty="0" smtClean="0">
                  <a:solidFill>
                    <a:srgbClr val="FF0000"/>
                  </a:solidFill>
                  <a:latin typeface="Calibri"/>
                </a:rPr>
                <a:t> T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09023" y="1685915"/>
              <a:ext cx="2057487" cy="308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2060"/>
                  </a:solidFill>
                  <a:latin typeface="+mj-lt"/>
                </a:rPr>
                <a:t>Activator type scintillation</a:t>
              </a:r>
              <a:endParaRPr lang="en-GB" sz="1100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6146" y="1583243"/>
            <a:ext cx="2185046" cy="2278082"/>
            <a:chOff x="2232660" y="838200"/>
            <a:chExt cx="4372948" cy="409915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3610890" y="838200"/>
              <a:ext cx="2243070" cy="3420000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948930" y="164574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610890" y="161589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660480" y="8415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90540" y="15475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5471940" y="26050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241520" y="246210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342340" y="89526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174490" y="221316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679620" y="240384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627630" y="332868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705320" y="26164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392570" y="29668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4061520" y="21583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834860" y="339831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4086180" y="321831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805610" y="226686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033920" y="285267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868490" y="85674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266170" y="17320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3726180" y="20352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359530" y="305193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965180" y="305193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610890" y="38316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635250" y="287193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4477260" y="342708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4120110" y="8419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493960" y="141609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4377720" y="199068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004360" y="12373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4925130" y="192582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775680" y="117822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342340" y="35296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250370" y="132960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3536131" y="4369321"/>
              <a:ext cx="344067" cy="24499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4514760" y="377538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5174490" y="276978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036770" y="3572550"/>
              <a:ext cx="489600" cy="487680"/>
            </a:xfrm>
            <a:prstGeom prst="ellipse">
              <a:avLst/>
            </a:prstGeom>
            <a:solidFill>
              <a:srgbClr val="00B05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>
              <a:off x="2232660" y="2338320"/>
              <a:ext cx="1935540" cy="288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4200480" y="1216740"/>
              <a:ext cx="1269720" cy="111870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H="1">
              <a:off x="3853920" y="2341200"/>
              <a:ext cx="346560" cy="30648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Oval 64"/>
            <p:cNvSpPr/>
            <p:nvPr/>
          </p:nvSpPr>
          <p:spPr bwMode="auto">
            <a:xfrm>
              <a:off x="4610370" y="118296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3593890" y="4661418"/>
              <a:ext cx="252990" cy="180848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058720" y="3854460"/>
              <a:ext cx="360000" cy="360000"/>
            </a:xfrm>
            <a:prstGeom prst="ellipse">
              <a:avLst/>
            </a:prstGeom>
            <a:solidFill>
              <a:srgbClr val="FFC000">
                <a:alpha val="84000"/>
              </a:srgb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636520" y="181848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r>
                <a:rPr lang="en-GB" baseline="30000" dirty="0" smtClean="0"/>
                <a:t>0</a:t>
              </a:r>
              <a:endParaRPr lang="en-GB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53240" y="1406758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GB" dirty="0" smtClean="0">
                  <a:solidFill>
                    <a:srgbClr val="FF0000"/>
                  </a:solidFill>
                </a:rPr>
                <a:t>H</a:t>
              </a:r>
              <a:endParaRPr lang="en-GB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Curved Connector 69"/>
            <p:cNvCxnSpPr>
              <a:stCxn id="69" idx="1"/>
            </p:cNvCxnSpPr>
            <p:nvPr/>
          </p:nvCxnSpPr>
          <p:spPr bwMode="auto">
            <a:xfrm rot="10800000">
              <a:off x="5266170" y="1481160"/>
              <a:ext cx="887070" cy="110264"/>
            </a:xfrm>
            <a:prstGeom prst="curvedConnector3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558774" y="2521274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aseline="30000" dirty="0" smtClean="0">
                  <a:solidFill>
                    <a:srgbClr val="0070C0"/>
                  </a:solidFill>
                </a:rPr>
                <a:t>4</a:t>
              </a:r>
              <a:r>
                <a:rPr lang="en-GB" dirty="0" smtClean="0">
                  <a:solidFill>
                    <a:srgbClr val="0070C0"/>
                  </a:solidFill>
                </a:rPr>
                <a:t>He</a:t>
              </a:r>
              <a:endParaRPr lang="en-GB" baseline="30000" dirty="0">
                <a:solidFill>
                  <a:srgbClr val="0070C0"/>
                </a:solidFill>
              </a:endParaRPr>
            </a:p>
          </p:txBody>
        </p:sp>
        <p:cxnSp>
          <p:nvCxnSpPr>
            <p:cNvPr id="72" name="Curved Connector 71"/>
            <p:cNvCxnSpPr/>
            <p:nvPr/>
          </p:nvCxnSpPr>
          <p:spPr bwMode="auto">
            <a:xfrm flipV="1">
              <a:off x="3101928" y="2544600"/>
              <a:ext cx="822492" cy="200686"/>
            </a:xfrm>
            <a:prstGeom prst="curvedConnector3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4018506" y="4285218"/>
              <a:ext cx="1209985" cy="371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2060"/>
                  </a:solidFill>
                  <a:latin typeface="+mj-lt"/>
                </a:rPr>
                <a:t>ZnS:Ag</a:t>
              </a:r>
              <a:endParaRPr lang="en-GB" sz="11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84155" y="4566331"/>
              <a:ext cx="778997" cy="371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aseline="30000" dirty="0" smtClean="0">
                  <a:solidFill>
                    <a:srgbClr val="002060"/>
                  </a:solidFill>
                  <a:latin typeface="+mn-lt"/>
                </a:rPr>
                <a:t>6</a:t>
              </a:r>
              <a:r>
                <a:rPr lang="en-GB" sz="1100" dirty="0" smtClean="0">
                  <a:solidFill>
                    <a:srgbClr val="002060"/>
                  </a:solidFill>
                  <a:latin typeface="+mn-lt"/>
                </a:rPr>
                <a:t>LiF</a:t>
              </a:r>
              <a:endParaRPr lang="en-GB" sz="1100" baseline="30000" dirty="0">
                <a:solidFill>
                  <a:srgbClr val="002060"/>
                </a:solidFill>
                <a:latin typeface="+mn-lt"/>
              </a:endParaRPr>
            </a:p>
          </p:txBody>
        </p:sp>
      </p:grpSp>
      <p:sp>
        <p:nvSpPr>
          <p:cNvPr id="75" name="Right Arrow 74"/>
          <p:cNvSpPr/>
          <p:nvPr/>
        </p:nvSpPr>
        <p:spPr bwMode="auto">
          <a:xfrm>
            <a:off x="3572819" y="2529035"/>
            <a:ext cx="1152128" cy="355943"/>
          </a:xfrm>
          <a:prstGeom prst="rightArrow">
            <a:avLst/>
          </a:prstGeom>
          <a:solidFill>
            <a:srgbClr val="0070C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20117873" flipH="1">
            <a:off x="3528978" y="3737070"/>
            <a:ext cx="2148968" cy="355943"/>
          </a:xfrm>
          <a:prstGeom prst="rightArrow">
            <a:avLst/>
          </a:prstGeom>
          <a:solidFill>
            <a:srgbClr val="0070C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747" y="3911409"/>
            <a:ext cx="2810391" cy="757484"/>
            <a:chOff x="296721" y="4992588"/>
            <a:chExt cx="7339138" cy="169164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96721" y="6021292"/>
              <a:ext cx="5471161" cy="472440"/>
            </a:xfrm>
            <a:prstGeom prst="rect">
              <a:avLst/>
            </a:prstGeom>
            <a:solidFill>
              <a:schemeClr val="accent3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96721" y="5693630"/>
              <a:ext cx="5471161" cy="160019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84000"/>
              </a:schemeClr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1" i="0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</a:endParaRPr>
            </a:p>
          </p:txBody>
        </p:sp>
        <p:cxnSp>
          <p:nvCxnSpPr>
            <p:cNvPr id="79" name="Straight Arrow Connector 78"/>
            <p:cNvCxnSpPr>
              <a:endCxn id="78" idx="0"/>
            </p:cNvCxnSpPr>
            <p:nvPr/>
          </p:nvCxnSpPr>
          <p:spPr bwMode="auto">
            <a:xfrm>
              <a:off x="3032301" y="4992588"/>
              <a:ext cx="0" cy="70104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0" name="Straight Connector 79"/>
            <p:cNvCxnSpPr>
              <a:stCxn id="78" idx="0"/>
            </p:cNvCxnSpPr>
            <p:nvPr/>
          </p:nvCxnSpPr>
          <p:spPr bwMode="auto">
            <a:xfrm>
              <a:off x="3032301" y="5693628"/>
              <a:ext cx="363378" cy="49530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8" idx="0"/>
            </p:cNvCxnSpPr>
            <p:nvPr/>
          </p:nvCxnSpPr>
          <p:spPr bwMode="auto">
            <a:xfrm flipH="1">
              <a:off x="2460801" y="5693628"/>
              <a:ext cx="571500" cy="56388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8" idx="0"/>
            </p:cNvCxnSpPr>
            <p:nvPr/>
          </p:nvCxnSpPr>
          <p:spPr bwMode="auto">
            <a:xfrm flipH="1">
              <a:off x="2746551" y="5693628"/>
              <a:ext cx="285750" cy="45720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stCxn id="78" idx="0"/>
            </p:cNvCxnSpPr>
            <p:nvPr/>
          </p:nvCxnSpPr>
          <p:spPr bwMode="auto">
            <a:xfrm flipH="1">
              <a:off x="2681781" y="5693628"/>
              <a:ext cx="350520" cy="99060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4" name="Straight Connector 83"/>
            <p:cNvCxnSpPr>
              <a:stCxn id="78" idx="0"/>
            </p:cNvCxnSpPr>
            <p:nvPr/>
          </p:nvCxnSpPr>
          <p:spPr bwMode="auto">
            <a:xfrm flipH="1">
              <a:off x="2975151" y="5693628"/>
              <a:ext cx="57150" cy="60960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8" idx="0"/>
            </p:cNvCxnSpPr>
            <p:nvPr/>
          </p:nvCxnSpPr>
          <p:spPr bwMode="auto">
            <a:xfrm>
              <a:off x="3032301" y="5693628"/>
              <a:ext cx="312420" cy="76200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3032301" y="5693628"/>
              <a:ext cx="624840" cy="32766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3657141" y="5922228"/>
              <a:ext cx="213360" cy="9906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 flipV="1">
              <a:off x="1569261" y="6021288"/>
              <a:ext cx="891540" cy="23622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807261" y="6021288"/>
              <a:ext cx="762000" cy="14478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2962292" y="6303228"/>
              <a:ext cx="866775" cy="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 flipH="1" flipV="1">
              <a:off x="2597961" y="5922228"/>
              <a:ext cx="167640" cy="22098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H="1">
              <a:off x="2559861" y="6188928"/>
              <a:ext cx="835818" cy="30480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H="1" flipV="1">
              <a:off x="1744521" y="6211788"/>
              <a:ext cx="853440" cy="27432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3330433" y="6093678"/>
              <a:ext cx="997268" cy="361950"/>
            </a:xfrm>
            <a:prstGeom prst="straightConnector1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3032301" y="5686008"/>
              <a:ext cx="678180" cy="502920"/>
            </a:xfrm>
            <a:prstGeom prst="line">
              <a:avLst/>
            </a:prstGeom>
            <a:solidFill>
              <a:schemeClr val="bg2">
                <a:alpha val="84000"/>
              </a:schemeClr>
            </a:solidFill>
            <a:ln w="9525" cap="flat" cmpd="sng" algn="ctr">
              <a:solidFill>
                <a:srgbClr val="3333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TextBox 95"/>
            <p:cNvSpPr txBox="1"/>
            <p:nvPr/>
          </p:nvSpPr>
          <p:spPr>
            <a:xfrm>
              <a:off x="5767883" y="5611775"/>
              <a:ext cx="1867976" cy="404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2060"/>
                  </a:solidFill>
                  <a:latin typeface="+mj-lt"/>
                </a:rPr>
                <a:t>Scintillator</a:t>
              </a:r>
              <a:endParaRPr lang="en-GB" sz="11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51700" y="6074628"/>
              <a:ext cx="1179664" cy="404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2060"/>
                  </a:solidFill>
                  <a:latin typeface="+mj-lt"/>
                </a:rPr>
                <a:t>WLSF</a:t>
              </a:r>
              <a:endParaRPr lang="en-GB" sz="11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63586" y="4992590"/>
              <a:ext cx="1514996" cy="404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2060"/>
                  </a:solidFill>
                  <a:latin typeface="+mj-lt"/>
                </a:rPr>
                <a:t>Neutron</a:t>
              </a:r>
              <a:endParaRPr lang="en-GB" sz="1100" dirty="0">
                <a:solidFill>
                  <a:srgbClr val="002060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0"/>
          <a:stretch/>
        </p:blipFill>
        <p:spPr bwMode="auto">
          <a:xfrm>
            <a:off x="102173" y="4656017"/>
            <a:ext cx="3071091" cy="218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" name="Right Arrow 98"/>
          <p:cNvSpPr/>
          <p:nvPr/>
        </p:nvSpPr>
        <p:spPr bwMode="auto">
          <a:xfrm>
            <a:off x="2987824" y="5431933"/>
            <a:ext cx="504056" cy="355943"/>
          </a:xfrm>
          <a:prstGeom prst="rightArrow">
            <a:avLst/>
          </a:prstGeom>
          <a:solidFill>
            <a:srgbClr val="0070C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88" y="4460456"/>
            <a:ext cx="3174125" cy="207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ight Arrow 126"/>
          <p:cNvSpPr/>
          <p:nvPr/>
        </p:nvSpPr>
        <p:spPr bwMode="auto">
          <a:xfrm>
            <a:off x="5345271" y="5442009"/>
            <a:ext cx="504056" cy="355943"/>
          </a:xfrm>
          <a:prstGeom prst="rightArrow">
            <a:avLst/>
          </a:prstGeom>
          <a:solidFill>
            <a:srgbClr val="0070C0">
              <a:alpha val="84000"/>
            </a:srgb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11824" r="4238" b="21225"/>
          <a:stretch/>
        </p:blipFill>
        <p:spPr bwMode="auto">
          <a:xfrm>
            <a:off x="3576975" y="4631580"/>
            <a:ext cx="1676894" cy="10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\\ISIS\Shares\Detectors\Pictures 2017\IMAT\200 element 64 channel detector 7 Feb 2017\IMG_51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89" y="5693909"/>
            <a:ext cx="1542443" cy="11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99" grpId="0" animBg="1"/>
      <p:bldP spid="1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906382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t="5539" r="30992" b="8636"/>
          <a:stretch>
            <a:fillRect/>
          </a:stretch>
        </p:blipFill>
        <p:spPr bwMode="auto">
          <a:xfrm>
            <a:off x="6263069" y="1644010"/>
            <a:ext cx="1892912" cy="148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1828800" y="2124232"/>
            <a:ext cx="4360403" cy="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7035590" y="2622288"/>
            <a:ext cx="619676" cy="1594532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83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906382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Fibres</a:t>
            </a: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1466063" y="3091532"/>
            <a:ext cx="5350373" cy="1783457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725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906382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Fibres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PMTs</a:t>
            </a:r>
          </a:p>
          <a:p>
            <a:pPr marL="685800" lvl="1">
              <a:spcBef>
                <a:spcPts val="1000"/>
              </a:spcBef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cs typeface="Times New Roman" pitchFamily="18" charset="0"/>
              </a:rPr>
              <a:t>Development opportunities </a:t>
            </a: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available/underway</a:t>
            </a: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1307365" y="3483808"/>
            <a:ext cx="4262162" cy="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043147" y="3687828"/>
            <a:ext cx="398003" cy="2070625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2" descr="C:\Users\tst37619\Desktop\NMI3 Meeting March 2014\IMG_4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0129" y="1946313"/>
            <a:ext cx="1518621" cy="174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66999" y="2089730"/>
            <a:ext cx="1333476" cy="14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906382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Fibres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PMTs</a:t>
            </a:r>
          </a:p>
          <a:p>
            <a:pPr marL="685800" lvl="1">
              <a:spcBef>
                <a:spcPts val="1000"/>
              </a:spcBef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cs typeface="Times New Roman" pitchFamily="18" charset="0"/>
              </a:rPr>
              <a:t>Development opportunities </a:t>
            </a: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available/underway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Scintillator/fibre prep</a:t>
            </a:r>
            <a:endParaRPr lang="en-GB" sz="2000" baseline="300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ISIS\Shares\Detectors\Pictures 2016\IMAT\200 element Martin\jeff's photos\IMG_4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80" y="1754376"/>
            <a:ext cx="2820095" cy="17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H="1">
            <a:off x="7505700" y="3299460"/>
            <a:ext cx="350520" cy="1097280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933700" y="3299460"/>
            <a:ext cx="4815840" cy="996315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771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748134"/>
            <a:ext cx="6275387" cy="1143000"/>
          </a:xfrm>
        </p:spPr>
        <p:txBody>
          <a:bodyPr/>
          <a:lstStyle/>
          <a:p>
            <a:r>
              <a:rPr lang="en-GB" sz="3600" dirty="0" smtClean="0"/>
              <a:t>Major industrial components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541" y="1896857"/>
            <a:ext cx="8229600" cy="3776663"/>
          </a:xfrm>
        </p:spPr>
        <p:txBody>
          <a:bodyPr/>
          <a:lstStyle/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Development opportunities available/underway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Already have a good working relationship with </a:t>
            </a:r>
            <a:r>
              <a:rPr lang="en-GB" sz="1600" dirty="0" err="1" smtClean="0">
                <a:solidFill>
                  <a:srgbClr val="002060"/>
                </a:solidFill>
                <a:cs typeface="Times New Roman" pitchFamily="18" charset="0"/>
              </a:rPr>
              <a:t>Scintacor</a:t>
            </a:r>
            <a:endParaRPr lang="en-GB" sz="1600" dirty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Fibres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PMTs</a:t>
            </a:r>
          </a:p>
          <a:p>
            <a:pPr marL="685800" lvl="1">
              <a:spcBef>
                <a:spcPts val="1000"/>
              </a:spcBef>
              <a:spcAft>
                <a:spcPts val="0"/>
              </a:spcAft>
            </a:pPr>
            <a:r>
              <a:rPr lang="en-GB" sz="1600" dirty="0">
                <a:solidFill>
                  <a:srgbClr val="002060"/>
                </a:solidFill>
                <a:cs typeface="Times New Roman" pitchFamily="18" charset="0"/>
              </a:rPr>
              <a:t>Development opportunities </a:t>
            </a: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available/underway</a:t>
            </a: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Scintillator/fibre prep</a:t>
            </a:r>
            <a:endParaRPr lang="en-GB" sz="2000" baseline="30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1000"/>
              </a:spcBef>
              <a:spcAft>
                <a:spcPts val="0"/>
              </a:spcAft>
            </a:pPr>
            <a:r>
              <a:rPr lang="en-GB" sz="2000" dirty="0" smtClean="0">
                <a:solidFill>
                  <a:srgbClr val="002060"/>
                </a:solidFill>
                <a:cs typeface="Times New Roman" pitchFamily="18" charset="0"/>
              </a:rPr>
              <a:t>Detector mechanics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3D printing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Machining</a:t>
            </a:r>
          </a:p>
          <a:p>
            <a:pPr marL="685800" lvl="1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002060"/>
                </a:solidFill>
                <a:cs typeface="Times New Roman" pitchFamily="18" charset="0"/>
              </a:rPr>
              <a:t>Shielding</a:t>
            </a:r>
            <a:r>
              <a:rPr lang="en-GB" sz="16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n-GB" sz="16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2060"/>
                </a:solidFill>
                <a:cs typeface="Times New Roman" pitchFamily="18" charset="0"/>
              </a:rPr>
              <a:t>M</a:t>
            </a:r>
            <a:r>
              <a:rPr lang="en-GB" sz="1200" dirty="0" smtClean="0">
                <a:solidFill>
                  <a:srgbClr val="002060"/>
                </a:solidFill>
                <a:cs typeface="Times New Roman" pitchFamily="18" charset="0"/>
              </a:rPr>
              <a:t>agnetic screening</a:t>
            </a:r>
          </a:p>
          <a:p>
            <a:pPr marL="1085850" lvl="2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rgbClr val="002060"/>
                </a:solidFill>
                <a:cs typeface="Times New Roman" pitchFamily="18" charset="0"/>
              </a:rPr>
              <a:t>Neutron shielding</a:t>
            </a:r>
          </a:p>
        </p:txBody>
      </p:sp>
      <p:pic>
        <p:nvPicPr>
          <p:cNvPr id="6" name="Picture 3" descr="\\ISIS\Shares\Detectors\Pictures 2017\IMAT\200 element 64 channel detector 7 Feb 2017\IMG_51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r="6235" b="17526"/>
          <a:stretch/>
        </p:blipFill>
        <p:spPr bwMode="auto">
          <a:xfrm>
            <a:off x="5025662" y="3891151"/>
            <a:ext cx="3859200" cy="27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ISIS\Shares\Detectors\Pictures 2017\IMAT\200 element 64 channel detector 7 Feb 2017\IMG_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17" y="1616565"/>
            <a:ext cx="2974629" cy="22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955262" y="2732087"/>
            <a:ext cx="245638" cy="1664653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990725" y="2732088"/>
            <a:ext cx="5210175" cy="2230437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990725" y="4838700"/>
            <a:ext cx="3733800" cy="437322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628900" y="5276022"/>
            <a:ext cx="2886075" cy="534228"/>
          </a:xfrm>
          <a:prstGeom prst="straightConnector1">
            <a:avLst/>
          </a:prstGeom>
          <a:solidFill>
            <a:schemeClr val="bg2">
              <a:alpha val="8400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845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IS theme1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SIS Large Top Banner">
  <a:themeElements>
    <a:clrScheme name="ISIS Large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Large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IS Small Top Banner">
  <a:themeElements>
    <a:clrScheme name="ISIS Small Top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Top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Small Top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Top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Top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SIS Large Bottom Banner">
  <a:themeElements>
    <a:clrScheme name="ISIS Large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Large Bottom 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84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IS Large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Large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Large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72554</TotalTime>
  <Words>630</Words>
  <Application>Microsoft Office PowerPoint</Application>
  <PresentationFormat>On-screen Show (4:3)</PresentationFormat>
  <Paragraphs>216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ISIS Small Bottom Banner</vt:lpstr>
      <vt:lpstr>ISIS theme1</vt:lpstr>
      <vt:lpstr>ISIS Large Top Banner</vt:lpstr>
      <vt:lpstr>ISIS Small Top Banner</vt:lpstr>
      <vt:lpstr>ISIS Large Bottom Banner</vt:lpstr>
      <vt:lpstr>PowerPoint Presentation</vt:lpstr>
      <vt:lpstr>Overview</vt:lpstr>
      <vt:lpstr>Scintillator detectors</vt:lpstr>
      <vt:lpstr>Scintillator + WLSF detectors</vt:lpstr>
      <vt:lpstr>Major industrial components</vt:lpstr>
      <vt:lpstr>Major industrial components</vt:lpstr>
      <vt:lpstr>Major industrial components</vt:lpstr>
      <vt:lpstr>Major industrial components</vt:lpstr>
      <vt:lpstr>Major industrial components</vt:lpstr>
      <vt:lpstr>Major industrial components</vt:lpstr>
      <vt:lpstr>Major industrial components</vt:lpstr>
      <vt:lpstr>Overview</vt:lpstr>
      <vt:lpstr>Work package 9.2.1</vt:lpstr>
      <vt:lpstr>Reflectometer requirements on ISIS</vt:lpstr>
      <vt:lpstr>Work package 9.2.1</vt:lpstr>
      <vt:lpstr>Overview</vt:lpstr>
      <vt:lpstr>PowerPoint Presentation</vt:lpstr>
      <vt:lpstr>Inelastic Neutron Scattering</vt:lpstr>
      <vt:lpstr>Single crystal diffraction SXD/LMX</vt:lpstr>
      <vt:lpstr>Investigating scintillators</vt:lpstr>
      <vt:lpstr>Summary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Spheres and Highly Reflective Diffuse Paint</dc:title>
  <dc:creator>Sykora, Jeffrey (STFC,RAL,ISIS)</dc:creator>
  <cp:lastModifiedBy>njr73</cp:lastModifiedBy>
  <cp:revision>397</cp:revision>
  <dcterms:created xsi:type="dcterms:W3CDTF">2014-02-12T09:25:03Z</dcterms:created>
  <dcterms:modified xsi:type="dcterms:W3CDTF">2017-06-11T21:55:38Z</dcterms:modified>
</cp:coreProperties>
</file>