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77" r:id="rId1"/>
  </p:sldMasterIdLst>
  <p:notesMasterIdLst>
    <p:notesMasterId r:id="rId7"/>
  </p:notesMasterIdLst>
  <p:sldIdLst>
    <p:sldId id="259" r:id="rId2"/>
    <p:sldId id="260" r:id="rId3"/>
    <p:sldId id="256" r:id="rId4"/>
    <p:sldId id="258" r:id="rId5"/>
    <p:sldId id="257" r:id="rId6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37" autoAdjust="0"/>
    <p:restoredTop sz="94598" autoAdjust="0"/>
  </p:normalViewPr>
  <p:slideViewPr>
    <p:cSldViewPr>
      <p:cViewPr>
        <p:scale>
          <a:sx n="70" d="100"/>
          <a:sy n="70" d="100"/>
        </p:scale>
        <p:origin x="-342" y="-114"/>
      </p:cViewPr>
      <p:guideLst>
        <p:guide orient="horz" pos="2251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330DA5C-5EDF-4A6F-8019-96D1ADA3FE41}" type="datetimeFigureOut">
              <a:rPr lang="en-GB" smtClean="0"/>
              <a:t>14/06/2017</a:t>
            </a:fld>
            <a:endParaRPr lang="en-GB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0C6340F-CDD1-4C72-B660-05CE32BCB299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5314433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058710F-77AA-4243-9275-4327FA12F4FC}" type="datetimeFigureOut">
              <a:rPr lang="en-GB" smtClean="0"/>
              <a:pPr>
                <a:defRPr/>
              </a:pPr>
              <a:t>14/06/2017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74EB0B-6C3A-4A67-93FF-5906B5E143D6}" type="slidenum">
              <a:rPr lang="en-GB" altLang="fr-FR" smtClean="0"/>
              <a:pPr/>
              <a:t>‹#›</a:t>
            </a:fld>
            <a:endParaRPr lang="en-GB" altLang="fr-FR" dirty="0"/>
          </a:p>
        </p:txBody>
      </p:sp>
      <p:pic>
        <p:nvPicPr>
          <p:cNvPr id="7" name="Picture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524625"/>
            <a:ext cx="9144000" cy="344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945422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5A7CDF2-0AFB-4BE0-9289-84192A632EED}" type="datetimeFigureOut">
              <a:rPr lang="en-GB" smtClean="0"/>
              <a:pPr>
                <a:defRPr/>
              </a:pPr>
              <a:t>14/06/2017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5EBBF8-9314-4D52-BD41-F4874D9E96AA}" type="slidenum">
              <a:rPr lang="en-GB" altLang="fr-FR" smtClean="0"/>
              <a:pPr/>
              <a:t>‹#›</a:t>
            </a:fld>
            <a:endParaRPr lang="en-GB" altLang="fr-FR" dirty="0"/>
          </a:p>
        </p:txBody>
      </p:sp>
      <p:pic>
        <p:nvPicPr>
          <p:cNvPr id="7" name="Picture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2365" r="20" b="98341"/>
          <a:stretch>
            <a:fillRect/>
          </a:stretch>
        </p:blipFill>
        <p:spPr bwMode="auto">
          <a:xfrm>
            <a:off x="0" y="6524625"/>
            <a:ext cx="9144000" cy="344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486066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E6248B4-D311-4DAE-8887-C54C233AF55F}" type="datetimeFigureOut">
              <a:rPr lang="en-GB" smtClean="0"/>
              <a:pPr>
                <a:defRPr/>
              </a:pPr>
              <a:t>14/06/2017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405FDC-F331-4BC2-84EA-8403A7D3BFB6}" type="slidenum">
              <a:rPr lang="en-GB" altLang="fr-FR" smtClean="0"/>
              <a:pPr/>
              <a:t>‹#›</a:t>
            </a:fld>
            <a:endParaRPr lang="en-GB" altLang="fr-FR" dirty="0"/>
          </a:p>
        </p:txBody>
      </p:sp>
    </p:spTree>
    <p:extLst>
      <p:ext uri="{BB962C8B-B14F-4D97-AF65-F5344CB8AC3E}">
        <p14:creationId xmlns:p14="http://schemas.microsoft.com/office/powerpoint/2010/main" val="348935648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524625"/>
            <a:ext cx="9144000" cy="344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276872"/>
            <a:ext cx="7772400" cy="1323578"/>
          </a:xfrm>
        </p:spPr>
        <p:txBody>
          <a:bodyPr/>
          <a:lstStyle>
            <a:lvl1pPr>
              <a:defRPr b="1"/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932040" y="4941168"/>
            <a:ext cx="4024536" cy="1104528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GB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58710F-77AA-4243-9275-4327FA12F4FC}" type="datetimeFigureOut">
              <a:rPr lang="en-GB"/>
              <a:pPr>
                <a:defRPr/>
              </a:pPr>
              <a:t>14/06/2017</a:t>
            </a:fld>
            <a:endParaRPr lang="en-GB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E74EB0B-6C3A-4A67-93FF-5906B5E143D6}" type="slidenum">
              <a:rPr lang="en-GB" altLang="fr-FR"/>
              <a:pPr/>
              <a:t>‹#›</a:t>
            </a:fld>
            <a:endParaRPr lang="en-GB" altLang="fr-FR" dirty="0"/>
          </a:p>
        </p:txBody>
      </p:sp>
    </p:spTree>
    <p:extLst>
      <p:ext uri="{BB962C8B-B14F-4D97-AF65-F5344CB8AC3E}">
        <p14:creationId xmlns:p14="http://schemas.microsoft.com/office/powerpoint/2010/main" val="29755678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9F68FE0-36F6-4EC5-87B3-ED28C19BBE3E}" type="datetimeFigureOut">
              <a:rPr lang="en-GB" smtClean="0"/>
              <a:pPr>
                <a:defRPr/>
              </a:pPr>
              <a:t>14/06/2017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B30577-A408-4599-A7B9-6AF866FF4EA8}" type="slidenum">
              <a:rPr lang="en-GB" altLang="fr-FR" smtClean="0"/>
              <a:pPr/>
              <a:t>‹#›</a:t>
            </a:fld>
            <a:endParaRPr lang="en-GB" altLang="fr-FR" dirty="0"/>
          </a:p>
        </p:txBody>
      </p:sp>
      <p:pic>
        <p:nvPicPr>
          <p:cNvPr id="7" name="Picture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524625"/>
            <a:ext cx="9144000" cy="344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918384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2C0CB7E-BB5E-480B-9A61-60A5BD821BDF}" type="datetimeFigureOut">
              <a:rPr lang="en-GB" smtClean="0"/>
              <a:pPr>
                <a:defRPr/>
              </a:pPr>
              <a:t>14/06/2017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42C46D-1DC7-41FD-823C-DAB383F5CB71}" type="slidenum">
              <a:rPr lang="en-GB" altLang="fr-FR" smtClean="0"/>
              <a:pPr/>
              <a:t>‹#›</a:t>
            </a:fld>
            <a:endParaRPr lang="en-GB" altLang="fr-FR" dirty="0"/>
          </a:p>
        </p:txBody>
      </p:sp>
      <p:pic>
        <p:nvPicPr>
          <p:cNvPr id="7" name="Picture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524625"/>
            <a:ext cx="9144000" cy="344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82076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7695083-55D3-42AD-A934-AE1AE766318F}" type="datetimeFigureOut">
              <a:rPr lang="en-GB" smtClean="0"/>
              <a:pPr>
                <a:defRPr/>
              </a:pPr>
              <a:t>14/06/2017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49819C-1858-4AF7-92ED-9EA2CC4834AA}" type="slidenum">
              <a:rPr lang="en-GB" altLang="fr-FR" smtClean="0"/>
              <a:pPr/>
              <a:t>‹#›</a:t>
            </a:fld>
            <a:endParaRPr lang="en-GB" altLang="fr-FR" dirty="0"/>
          </a:p>
        </p:txBody>
      </p:sp>
      <p:pic>
        <p:nvPicPr>
          <p:cNvPr id="8" name="Picture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524625"/>
            <a:ext cx="9144000" cy="344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488865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D2A94F0-D218-42E0-9064-789FB4BCA7FD}" type="datetimeFigureOut">
              <a:rPr lang="en-GB" smtClean="0"/>
              <a:pPr>
                <a:defRPr/>
              </a:pPr>
              <a:t>14/06/2017</a:t>
            </a:fld>
            <a:endParaRPr lang="en-GB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B693BD-327E-4388-9178-4829A1AB3F7A}" type="slidenum">
              <a:rPr lang="en-GB" altLang="fr-FR" smtClean="0"/>
              <a:pPr/>
              <a:t>‹#›</a:t>
            </a:fld>
            <a:endParaRPr lang="en-GB" altLang="fr-FR" dirty="0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524625"/>
            <a:ext cx="9144000" cy="344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987145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F73B8D1-4BF9-4C6A-A19D-1B7761717C9E}" type="datetimeFigureOut">
              <a:rPr lang="en-GB" smtClean="0"/>
              <a:pPr>
                <a:defRPr/>
              </a:pPr>
              <a:t>14/06/2017</a:t>
            </a:fld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819095-CB7A-40BB-BEA1-BF85D096DF82}" type="slidenum">
              <a:rPr lang="en-GB" altLang="fr-FR" smtClean="0"/>
              <a:pPr/>
              <a:t>‹#›</a:t>
            </a:fld>
            <a:endParaRPr lang="en-GB" altLang="fr-FR" dirty="0"/>
          </a:p>
        </p:txBody>
      </p:sp>
      <p:pic>
        <p:nvPicPr>
          <p:cNvPr id="6" name="Picture 1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2365" r="20" b="98341"/>
          <a:stretch>
            <a:fillRect/>
          </a:stretch>
        </p:blipFill>
        <p:spPr bwMode="auto">
          <a:xfrm>
            <a:off x="0" y="6524625"/>
            <a:ext cx="9144000" cy="344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931864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E7B312D-CCB3-4BBB-BC22-694EBC73A058}" type="datetimeFigureOut">
              <a:rPr lang="en-GB" smtClean="0"/>
              <a:pPr>
                <a:defRPr/>
              </a:pPr>
              <a:t>14/06/2017</a:t>
            </a:fld>
            <a:endParaRPr lang="en-GB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379B6E-6558-466E-8CD3-BC30F7082833}" type="slidenum">
              <a:rPr lang="en-GB" altLang="fr-FR" smtClean="0"/>
              <a:pPr/>
              <a:t>‹#›</a:t>
            </a:fld>
            <a:endParaRPr lang="en-GB" altLang="fr-FR" dirty="0"/>
          </a:p>
        </p:txBody>
      </p:sp>
      <p:pic>
        <p:nvPicPr>
          <p:cNvPr id="5" name="Picture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2365" r="20" b="98341"/>
          <a:stretch>
            <a:fillRect/>
          </a:stretch>
        </p:blipFill>
        <p:spPr bwMode="auto">
          <a:xfrm>
            <a:off x="0" y="6524625"/>
            <a:ext cx="9144000" cy="344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109498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4FFAF4F-0124-4A4F-B1FF-6F4253AA07C0}" type="datetimeFigureOut">
              <a:rPr lang="en-GB" smtClean="0"/>
              <a:pPr>
                <a:defRPr/>
              </a:pPr>
              <a:t>14/06/2017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DE51C0-6D5E-4CEC-8027-6DF45FA8976D}" type="slidenum">
              <a:rPr lang="en-GB" altLang="fr-FR" smtClean="0"/>
              <a:pPr/>
              <a:t>‹#›</a:t>
            </a:fld>
            <a:endParaRPr lang="en-GB" altLang="fr-FR" dirty="0"/>
          </a:p>
        </p:txBody>
      </p:sp>
      <p:pic>
        <p:nvPicPr>
          <p:cNvPr id="8" name="Picture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2365" r="20" b="98341"/>
          <a:stretch>
            <a:fillRect/>
          </a:stretch>
        </p:blipFill>
        <p:spPr bwMode="auto">
          <a:xfrm>
            <a:off x="0" y="6524625"/>
            <a:ext cx="9144000" cy="344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762837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F956CF3-670A-4884-B0CE-72C4E37D3C0B}" type="datetimeFigureOut">
              <a:rPr lang="en-GB" smtClean="0"/>
              <a:pPr>
                <a:defRPr/>
              </a:pPr>
              <a:t>14/06/2017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29A629-EF2E-45C0-9435-3224DBD7145F}" type="slidenum">
              <a:rPr lang="en-GB" altLang="fr-FR" smtClean="0"/>
              <a:pPr/>
              <a:t>‹#›</a:t>
            </a:fld>
            <a:endParaRPr lang="en-GB" altLang="fr-FR" dirty="0"/>
          </a:p>
        </p:txBody>
      </p:sp>
      <p:pic>
        <p:nvPicPr>
          <p:cNvPr id="8" name="Picture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2365" r="20" b="98341"/>
          <a:stretch>
            <a:fillRect/>
          </a:stretch>
        </p:blipFill>
        <p:spPr bwMode="auto">
          <a:xfrm>
            <a:off x="0" y="6524625"/>
            <a:ext cx="9144000" cy="344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254438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FCE4D15A-0217-41EC-9E61-7E890E6D57F3}" type="datetimeFigureOut">
              <a:rPr lang="en-GB" smtClean="0"/>
              <a:pPr>
                <a:defRPr/>
              </a:pPr>
              <a:t>14/06/2017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62AE4C9-8650-483C-9C1A-FBE694820A63}" type="slidenum">
              <a:rPr lang="en-GB" altLang="fr-FR" smtClean="0"/>
              <a:pPr/>
              <a:t>‹#›</a:t>
            </a:fld>
            <a:endParaRPr lang="en-GB" altLang="fr-FR" dirty="0"/>
          </a:p>
        </p:txBody>
      </p:sp>
      <p:pic>
        <p:nvPicPr>
          <p:cNvPr id="7" name="Picture 9"/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524625"/>
            <a:ext cx="9144000" cy="344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11"/>
          <p:cNvPicPr>
            <a:picLocks noChangeAspect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784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333963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8" r:id="rId1"/>
    <p:sldLayoutId id="2147483779" r:id="rId2"/>
    <p:sldLayoutId id="2147483780" r:id="rId3"/>
    <p:sldLayoutId id="2147483781" r:id="rId4"/>
    <p:sldLayoutId id="2147483782" r:id="rId5"/>
    <p:sldLayoutId id="2147483783" r:id="rId6"/>
    <p:sldLayoutId id="2147483784" r:id="rId7"/>
    <p:sldLayoutId id="2147483785" r:id="rId8"/>
    <p:sldLayoutId id="2147483786" r:id="rId9"/>
    <p:sldLayoutId id="2147483787" r:id="rId10"/>
    <p:sldLayoutId id="2147483788" r:id="rId11"/>
    <p:sldLayoutId id="2147483767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554190" y="0"/>
            <a:ext cx="5819606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de-DE" altLang="fr-FR" sz="4000" b="1" dirty="0">
                <a:solidFill>
                  <a:srgbClr val="FF0000"/>
                </a:solidFill>
              </a:rPr>
              <a:t>WP 9</a:t>
            </a:r>
            <a:r>
              <a:rPr lang="de-DE" altLang="fr-FR" sz="4000" b="1" dirty="0" smtClean="0">
                <a:solidFill>
                  <a:srgbClr val="FF0000"/>
                </a:solidFill>
              </a:rPr>
              <a:t>: Items for Discussion</a:t>
            </a:r>
            <a:endParaRPr lang="en-GB" sz="4000" b="1" dirty="0"/>
          </a:p>
        </p:txBody>
      </p:sp>
      <p:sp>
        <p:nvSpPr>
          <p:cNvPr id="3" name="TextBox 2"/>
          <p:cNvSpPr txBox="1"/>
          <p:nvPr/>
        </p:nvSpPr>
        <p:spPr>
          <a:xfrm>
            <a:off x="827584" y="1196752"/>
            <a:ext cx="7488832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 smtClean="0"/>
              <a:t>Photo</a:t>
            </a:r>
          </a:p>
          <a:p>
            <a:endParaRPr lang="en-GB" b="1"/>
          </a:p>
          <a:p>
            <a:r>
              <a:rPr lang="en-GB" b="1" smtClean="0"/>
              <a:t>Deliverables</a:t>
            </a:r>
            <a:endParaRPr lang="en-GB" b="1" dirty="0" smtClean="0"/>
          </a:p>
          <a:p>
            <a:endParaRPr lang="en-GB" b="1" dirty="0"/>
          </a:p>
          <a:p>
            <a:r>
              <a:rPr lang="en-GB" b="1" dirty="0" smtClean="0"/>
              <a:t>Poster for ICNS</a:t>
            </a:r>
          </a:p>
          <a:p>
            <a:endParaRPr lang="en-GB" b="1" dirty="0"/>
          </a:p>
          <a:p>
            <a:r>
              <a:rPr lang="en-GB" b="1" dirty="0" smtClean="0"/>
              <a:t>Feedback on “industry day”</a:t>
            </a:r>
          </a:p>
          <a:p>
            <a:endParaRPr lang="en-GB" b="1" dirty="0"/>
          </a:p>
          <a:p>
            <a:r>
              <a:rPr lang="en-GB" b="1" dirty="0" smtClean="0"/>
              <a:t>AOB</a:t>
            </a:r>
            <a:endParaRPr lang="en-GB" b="1" dirty="0"/>
          </a:p>
        </p:txBody>
      </p:sp>
    </p:spTree>
    <p:extLst>
      <p:ext uri="{BB962C8B-B14F-4D97-AF65-F5344CB8AC3E}">
        <p14:creationId xmlns:p14="http://schemas.microsoft.com/office/powerpoint/2010/main" val="963325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554190" y="0"/>
            <a:ext cx="5819606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de-DE" altLang="fr-FR" sz="4000" b="1" dirty="0">
                <a:solidFill>
                  <a:srgbClr val="FF0000"/>
                </a:solidFill>
              </a:rPr>
              <a:t>WP 9</a:t>
            </a:r>
            <a:r>
              <a:rPr lang="de-DE" altLang="fr-FR" sz="4000" b="1" dirty="0" smtClean="0">
                <a:solidFill>
                  <a:srgbClr val="FF0000"/>
                </a:solidFill>
              </a:rPr>
              <a:t>: Items for Discussion</a:t>
            </a:r>
            <a:endParaRPr lang="en-GB" sz="4000" b="1" dirty="0"/>
          </a:p>
        </p:txBody>
      </p:sp>
      <p:pic>
        <p:nvPicPr>
          <p:cNvPr id="1026" name="Picture 2" descr="E:\0 Sine 2020 PSI\sine2020-wp9-psi-2017-06-1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8" y="707886"/>
            <a:ext cx="9144000" cy="58245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198576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 dirty="0"/>
          </a:p>
        </p:txBody>
      </p:sp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61024610"/>
              </p:ext>
            </p:extLst>
          </p:nvPr>
        </p:nvGraphicFramePr>
        <p:xfrm>
          <a:off x="539552" y="908720"/>
          <a:ext cx="7920880" cy="5243707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52342"/>
                <a:gridCol w="3612424"/>
                <a:gridCol w="706086"/>
                <a:gridCol w="906462"/>
                <a:gridCol w="731398"/>
                <a:gridCol w="648072"/>
                <a:gridCol w="864096"/>
              </a:tblGrid>
              <a:tr h="290825"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GB" sz="18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No.</a:t>
                      </a:r>
                      <a:endParaRPr lang="en-GB" sz="18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7416" marR="57416" marT="0" marB="0"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Deliverable Title</a:t>
                      </a:r>
                      <a:endParaRPr lang="en-GB" dirty="0"/>
                    </a:p>
                  </a:txBody>
                  <a:tcPr marL="57416" marR="57416" marT="0" marB="0"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GB" sz="12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LEAD</a:t>
                      </a:r>
                      <a:endParaRPr lang="en-GB" sz="12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7416" marR="57416" marT="0" marB="0"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GB" sz="12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TYPE</a:t>
                      </a:r>
                      <a:endParaRPr lang="en-GB" sz="12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7416" marR="57416" marT="0" marB="0"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GB" sz="12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DOMAIN</a:t>
                      </a:r>
                      <a:endParaRPr lang="en-GB" sz="12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7416" marR="57416" marT="0" marB="0"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GB" sz="12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DUE(M)</a:t>
                      </a:r>
                      <a:endParaRPr lang="en-GB" sz="12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7416" marR="57416" marT="0" marB="0"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GB" sz="12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STATUS</a:t>
                      </a:r>
                      <a:endParaRPr lang="en-GB" sz="12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7416" marR="57416" marT="0" marB="0"/>
                </a:tc>
              </a:tr>
              <a:tr h="290825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dirty="0" smtClean="0">
                          <a:effectLst/>
                        </a:rPr>
                        <a:t>9.1</a:t>
                      </a:r>
                      <a:endParaRPr lang="en-GB" sz="1200" dirty="0" smtClean="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endParaRPr lang="en-GB" sz="12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7416" marR="57416" marT="0" marB="0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First extended RTD meeting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endParaRPr lang="en-GB" sz="12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7416" marR="57416" marT="0" marB="0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200" b="1" dirty="0">
                          <a:effectLst/>
                        </a:rPr>
                        <a:t>STFC</a:t>
                      </a:r>
                      <a:endParaRPr lang="en-GB" sz="12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7416" marR="57416" marT="0" marB="0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200" b="1" dirty="0">
                          <a:effectLst/>
                        </a:rPr>
                        <a:t>DEC</a:t>
                      </a:r>
                      <a:endParaRPr lang="en-GB" sz="12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7416" marR="57416" marT="0" marB="0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200" b="1" dirty="0">
                          <a:effectLst/>
                        </a:rPr>
                        <a:t>PU</a:t>
                      </a:r>
                      <a:endParaRPr lang="en-GB" sz="12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7416" marR="57416" marT="0" marB="0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b="1" dirty="0" smtClean="0">
                          <a:effectLst/>
                        </a:rPr>
                        <a:t>18</a:t>
                      </a:r>
                      <a:endParaRPr lang="en-GB" sz="1200" b="1" dirty="0" smtClean="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endParaRPr lang="en-GB" sz="12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7416" marR="57416" marT="0" marB="0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200" b="1" dirty="0" smtClean="0">
                          <a:effectLst/>
                          <a:latin typeface="Times New Roman"/>
                          <a:ea typeface="Times New Roman"/>
                        </a:rPr>
                        <a:t>+3</a:t>
                      </a:r>
                      <a:endParaRPr lang="en-GB" sz="12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7416" marR="57416" marT="0" marB="0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  <a:tr h="29082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200" b="1" dirty="0">
                          <a:effectLst/>
                        </a:rPr>
                        <a:t>9.2</a:t>
                      </a:r>
                      <a:endParaRPr lang="en-GB" sz="12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7416" marR="57416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200" b="1" dirty="0">
                          <a:effectLst/>
                        </a:rPr>
                        <a:t>Initial WLS fibre detector hardware</a:t>
                      </a:r>
                      <a:endParaRPr lang="en-GB" sz="12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7416" marR="57416" marT="0" marB="0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200" b="1" dirty="0">
                          <a:effectLst/>
                        </a:rPr>
                        <a:t>STFC</a:t>
                      </a:r>
                      <a:endParaRPr lang="en-GB" sz="12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7416" marR="57416" marT="0" marB="0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200" b="1" dirty="0">
                          <a:effectLst/>
                        </a:rPr>
                        <a:t>DEM</a:t>
                      </a:r>
                      <a:endParaRPr lang="en-GB" sz="12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7416" marR="57416" marT="0" marB="0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200" b="1" dirty="0">
                          <a:effectLst/>
                        </a:rPr>
                        <a:t>PU</a:t>
                      </a:r>
                      <a:endParaRPr lang="en-GB" sz="12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7416" marR="57416" marT="0" marB="0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200" b="1" dirty="0">
                          <a:effectLst/>
                        </a:rPr>
                        <a:t>18</a:t>
                      </a:r>
                      <a:endParaRPr lang="en-GB" sz="12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7416" marR="57416" marT="0" marB="0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200" b="1" dirty="0" smtClean="0"/>
                        <a:t>Complete</a:t>
                      </a:r>
                      <a:endParaRPr lang="en-GB" sz="1200" b="1" dirty="0"/>
                    </a:p>
                  </a:txBody>
                  <a:tcPr marL="57416" marR="57416" marT="0" marB="0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  <a:tr h="29082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200" b="1" dirty="0">
                          <a:effectLst/>
                        </a:rPr>
                        <a:t>9.3</a:t>
                      </a:r>
                      <a:endParaRPr lang="en-GB" sz="12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7416" marR="57416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200" b="1" dirty="0">
                          <a:effectLst/>
                        </a:rPr>
                        <a:t>Initial direct PMT readout hardware </a:t>
                      </a:r>
                      <a:endParaRPr lang="en-GB" sz="12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7416" marR="57416" marT="0" marB="0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200" b="1" dirty="0">
                          <a:effectLst/>
                        </a:rPr>
                        <a:t>FZJ</a:t>
                      </a:r>
                      <a:endParaRPr lang="en-GB" sz="12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7416" marR="57416" marT="0" marB="0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200" b="1" dirty="0">
                          <a:effectLst/>
                        </a:rPr>
                        <a:t>DEM</a:t>
                      </a:r>
                      <a:endParaRPr lang="en-GB" sz="12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7416" marR="57416" marT="0" marB="0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200" b="1" dirty="0">
                          <a:effectLst/>
                        </a:rPr>
                        <a:t>PU</a:t>
                      </a:r>
                      <a:endParaRPr lang="en-GB" sz="12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7416" marR="57416" marT="0" marB="0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200" b="1" dirty="0">
                          <a:effectLst/>
                        </a:rPr>
                        <a:t>24</a:t>
                      </a:r>
                      <a:endParaRPr lang="en-GB" sz="12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7416" marR="57416" marT="0" marB="0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GB" sz="12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7416" marR="57416" marT="0" marB="0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</a:tr>
              <a:tr h="29082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200" b="1" dirty="0">
                          <a:effectLst/>
                        </a:rPr>
                        <a:t>9.4</a:t>
                      </a:r>
                      <a:endParaRPr lang="en-GB" sz="12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7416" marR="57416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200" b="1" dirty="0">
                          <a:effectLst/>
                        </a:rPr>
                        <a:t>Interim report on scintillation detector development programme </a:t>
                      </a:r>
                      <a:endParaRPr lang="en-GB" sz="12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7416" marR="57416" marT="0" marB="0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200" b="1" dirty="0">
                          <a:effectLst/>
                        </a:rPr>
                        <a:t>STFC</a:t>
                      </a:r>
                      <a:endParaRPr lang="en-GB" sz="12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7416" marR="57416" marT="0" marB="0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200" b="1" dirty="0">
                          <a:effectLst/>
                        </a:rPr>
                        <a:t>R</a:t>
                      </a:r>
                      <a:endParaRPr lang="en-GB" sz="12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7416" marR="57416" marT="0" marB="0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200" b="1" dirty="0">
                          <a:effectLst/>
                        </a:rPr>
                        <a:t>PU</a:t>
                      </a:r>
                      <a:endParaRPr lang="en-GB" sz="12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7416" marR="57416" marT="0" marB="0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200" b="1" dirty="0">
                          <a:effectLst/>
                        </a:rPr>
                        <a:t>24</a:t>
                      </a:r>
                      <a:endParaRPr lang="en-GB" sz="12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7416" marR="57416" marT="0" marB="0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GB" sz="12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7416" marR="57416" marT="0" marB="0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</a:tr>
              <a:tr h="29082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200" b="1" dirty="0">
                          <a:effectLst/>
                        </a:rPr>
                        <a:t>9.5</a:t>
                      </a:r>
                      <a:endParaRPr lang="en-GB" sz="12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7416" marR="57416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200" b="1" dirty="0">
                          <a:effectLst/>
                        </a:rPr>
                        <a:t>Novel MSGC detector hardware</a:t>
                      </a:r>
                      <a:endParaRPr lang="en-GB" sz="12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7416" marR="57416" marT="0" marB="0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200" b="1" dirty="0">
                          <a:effectLst/>
                        </a:rPr>
                        <a:t>ILL</a:t>
                      </a:r>
                      <a:endParaRPr lang="en-GB" sz="12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7416" marR="57416" marT="0" marB="0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200" b="1" dirty="0">
                          <a:effectLst/>
                        </a:rPr>
                        <a:t>DEM</a:t>
                      </a:r>
                      <a:endParaRPr lang="en-GB" sz="12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7416" marR="57416" marT="0" marB="0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200" b="1" dirty="0">
                          <a:effectLst/>
                        </a:rPr>
                        <a:t>PU</a:t>
                      </a:r>
                      <a:endParaRPr lang="en-GB" sz="12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7416" marR="57416" marT="0" marB="0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200" b="1" dirty="0">
                          <a:effectLst/>
                        </a:rPr>
                        <a:t>24</a:t>
                      </a:r>
                      <a:endParaRPr lang="en-GB" sz="12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7416" marR="57416" marT="0" marB="0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GB" sz="12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7416" marR="57416" marT="0" marB="0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</a:tr>
              <a:tr h="29082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200" b="1" dirty="0">
                          <a:effectLst/>
                        </a:rPr>
                        <a:t>9.6</a:t>
                      </a:r>
                      <a:endParaRPr lang="en-GB" sz="12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7416" marR="57416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200" b="1" dirty="0">
                          <a:effectLst/>
                        </a:rPr>
                        <a:t>Interim report on MSGC detector development programme</a:t>
                      </a:r>
                      <a:endParaRPr lang="en-GB" sz="12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7416" marR="57416" marT="0" marB="0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200" b="1" dirty="0">
                          <a:effectLst/>
                        </a:rPr>
                        <a:t>ILL</a:t>
                      </a:r>
                      <a:endParaRPr lang="en-GB" sz="12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7416" marR="57416" marT="0" marB="0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200" b="1" dirty="0">
                          <a:effectLst/>
                        </a:rPr>
                        <a:t>R</a:t>
                      </a:r>
                      <a:endParaRPr lang="en-GB" sz="12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7416" marR="57416" marT="0" marB="0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200" b="1" dirty="0">
                          <a:effectLst/>
                        </a:rPr>
                        <a:t>PU</a:t>
                      </a:r>
                      <a:endParaRPr lang="en-GB" sz="12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7416" marR="57416" marT="0" marB="0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200" b="1" dirty="0">
                          <a:effectLst/>
                        </a:rPr>
                        <a:t>24</a:t>
                      </a:r>
                      <a:endParaRPr lang="en-GB" sz="12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7416" marR="57416" marT="0" marB="0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GB" sz="12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7416" marR="57416" marT="0" marB="0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</a:tr>
              <a:tr h="40664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200" b="1" dirty="0">
                          <a:effectLst/>
                        </a:rPr>
                        <a:t>9.7</a:t>
                      </a:r>
                      <a:endParaRPr lang="en-GB" sz="12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7416" marR="57416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200" b="1" dirty="0">
                          <a:effectLst/>
                        </a:rPr>
                        <a:t>Interim report on Emergent Neutron Detector Technologies development programme</a:t>
                      </a:r>
                      <a:endParaRPr lang="en-GB" sz="12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7416" marR="57416" marT="0" marB="0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200" b="1" dirty="0">
                          <a:effectLst/>
                        </a:rPr>
                        <a:t>ESS</a:t>
                      </a:r>
                      <a:endParaRPr lang="en-GB" sz="12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7416" marR="57416" marT="0" marB="0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200" b="1" dirty="0">
                          <a:effectLst/>
                        </a:rPr>
                        <a:t>R</a:t>
                      </a:r>
                      <a:endParaRPr lang="en-GB" sz="12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7416" marR="57416" marT="0" marB="0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200" b="1" dirty="0">
                          <a:effectLst/>
                        </a:rPr>
                        <a:t>PU</a:t>
                      </a:r>
                      <a:endParaRPr lang="en-GB" sz="12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7416" marR="57416" marT="0" marB="0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200" b="1" dirty="0">
                          <a:effectLst/>
                        </a:rPr>
                        <a:t>24</a:t>
                      </a:r>
                      <a:endParaRPr lang="en-GB" sz="12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7416" marR="57416" marT="0" marB="0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GB" sz="12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7416" marR="57416" marT="0" marB="0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</a:tr>
              <a:tr h="29082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200" b="1" dirty="0">
                          <a:effectLst/>
                        </a:rPr>
                        <a:t>9.8</a:t>
                      </a:r>
                      <a:endParaRPr lang="en-GB" sz="12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7416" marR="57416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200" b="1" dirty="0">
                          <a:effectLst/>
                        </a:rPr>
                        <a:t>Report discussing an evaluation of commercial SiPMs for µSR detector arrays </a:t>
                      </a:r>
                      <a:endParaRPr lang="en-GB" sz="12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7416" marR="57416" marT="0" marB="0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200" b="1" dirty="0">
                          <a:effectLst/>
                        </a:rPr>
                        <a:t>PSI</a:t>
                      </a:r>
                      <a:endParaRPr lang="en-GB" sz="12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7416" marR="57416" marT="0" marB="0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200" b="1" dirty="0">
                          <a:effectLst/>
                        </a:rPr>
                        <a:t>R</a:t>
                      </a:r>
                      <a:endParaRPr lang="en-GB" sz="12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7416" marR="57416" marT="0" marB="0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200" b="1" dirty="0">
                          <a:effectLst/>
                        </a:rPr>
                        <a:t>PU</a:t>
                      </a:r>
                      <a:endParaRPr lang="en-GB" sz="12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7416" marR="57416" marT="0" marB="0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200" b="1" dirty="0">
                          <a:effectLst/>
                        </a:rPr>
                        <a:t>24</a:t>
                      </a:r>
                      <a:endParaRPr lang="en-GB" sz="12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7416" marR="57416" marT="0" marB="0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GB" sz="12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7416" marR="57416" marT="0" marB="0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</a:tr>
              <a:tr h="29082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200" b="1" dirty="0">
                          <a:effectLst/>
                        </a:rPr>
                        <a:t>9.9</a:t>
                      </a:r>
                      <a:endParaRPr lang="en-GB" sz="12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7416" marR="57416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200" b="1" dirty="0">
                          <a:effectLst/>
                        </a:rPr>
                        <a:t>Second extended RTD meeting </a:t>
                      </a:r>
                      <a:endParaRPr lang="en-GB" sz="12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7416" marR="57416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200" b="1" dirty="0">
                          <a:effectLst/>
                        </a:rPr>
                        <a:t>STFC</a:t>
                      </a:r>
                      <a:endParaRPr lang="en-GB" sz="12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7416" marR="57416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200" b="1" dirty="0">
                          <a:effectLst/>
                        </a:rPr>
                        <a:t>DEC</a:t>
                      </a:r>
                      <a:endParaRPr lang="en-GB" sz="12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7416" marR="57416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200" b="1" dirty="0">
                          <a:effectLst/>
                        </a:rPr>
                        <a:t>PU</a:t>
                      </a:r>
                      <a:endParaRPr lang="en-GB" sz="12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7416" marR="57416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200" b="1" dirty="0">
                          <a:effectLst/>
                        </a:rPr>
                        <a:t>36</a:t>
                      </a:r>
                      <a:endParaRPr lang="en-GB" sz="12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7416" marR="57416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GB" sz="12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7416" marR="57416" marT="0" marB="0"/>
                </a:tc>
              </a:tr>
              <a:tr h="29082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200" b="1" dirty="0">
                          <a:effectLst/>
                        </a:rPr>
                        <a:t>9.10</a:t>
                      </a:r>
                      <a:endParaRPr lang="en-GB" sz="12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7416" marR="57416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200" b="1" dirty="0">
                          <a:effectLst/>
                        </a:rPr>
                        <a:t>Final report on scintillation detector development programme </a:t>
                      </a:r>
                      <a:endParaRPr lang="en-GB" sz="12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7416" marR="57416" marT="0" marB="0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200" b="1" dirty="0">
                          <a:effectLst/>
                        </a:rPr>
                        <a:t>STFC</a:t>
                      </a:r>
                      <a:endParaRPr lang="en-GB" sz="12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7416" marR="57416" marT="0" marB="0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200" b="1" dirty="0">
                          <a:effectLst/>
                        </a:rPr>
                        <a:t>R</a:t>
                      </a:r>
                      <a:endParaRPr lang="en-GB" sz="12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7416" marR="57416" marT="0" marB="0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200" b="1" dirty="0">
                          <a:effectLst/>
                        </a:rPr>
                        <a:t>PU</a:t>
                      </a:r>
                      <a:endParaRPr lang="en-GB" sz="12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7416" marR="57416" marT="0" marB="0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200" b="1" dirty="0">
                          <a:effectLst/>
                        </a:rPr>
                        <a:t>48</a:t>
                      </a:r>
                      <a:endParaRPr lang="en-GB" sz="12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7416" marR="57416" marT="0" marB="0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GB" sz="12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7416" marR="57416" marT="0" marB="0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  <a:tr h="29082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200" b="1" dirty="0">
                          <a:effectLst/>
                        </a:rPr>
                        <a:t>9.11</a:t>
                      </a:r>
                      <a:endParaRPr lang="en-GB" sz="12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7416" marR="57416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200" b="1" dirty="0">
                          <a:effectLst/>
                        </a:rPr>
                        <a:t>Final report on MSGC detector development programme </a:t>
                      </a:r>
                      <a:endParaRPr lang="en-GB" sz="12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7416" marR="57416" marT="0" marB="0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200" b="1" dirty="0">
                          <a:effectLst/>
                        </a:rPr>
                        <a:t>ILL</a:t>
                      </a:r>
                      <a:endParaRPr lang="en-GB" sz="12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7416" marR="57416" marT="0" marB="0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200" b="1" dirty="0">
                          <a:effectLst/>
                        </a:rPr>
                        <a:t>R</a:t>
                      </a:r>
                      <a:endParaRPr lang="en-GB" sz="12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7416" marR="57416" marT="0" marB="0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200" b="1" dirty="0">
                          <a:effectLst/>
                        </a:rPr>
                        <a:t>PU</a:t>
                      </a:r>
                      <a:endParaRPr lang="en-GB" sz="12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7416" marR="57416" marT="0" marB="0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200" b="1" dirty="0">
                          <a:effectLst/>
                        </a:rPr>
                        <a:t>48</a:t>
                      </a:r>
                      <a:endParaRPr lang="en-GB" sz="12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7416" marR="57416" marT="0" marB="0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GB" sz="12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7416" marR="57416" marT="0" marB="0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  <a:tr h="53179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200" b="1" dirty="0">
                          <a:effectLst/>
                        </a:rPr>
                        <a:t>9.12</a:t>
                      </a:r>
                      <a:endParaRPr lang="en-GB" sz="12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7416" marR="57416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200" b="1" dirty="0">
                          <a:effectLst/>
                        </a:rPr>
                        <a:t>Final report on Emergent Neutron Detector Technologies development programme</a:t>
                      </a:r>
                      <a:endParaRPr lang="en-GB" sz="12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7416" marR="57416" marT="0" marB="0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200" b="1" dirty="0">
                          <a:effectLst/>
                        </a:rPr>
                        <a:t>ESS</a:t>
                      </a:r>
                      <a:endParaRPr lang="en-GB" sz="12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7416" marR="57416" marT="0" marB="0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200" b="1" dirty="0">
                          <a:effectLst/>
                        </a:rPr>
                        <a:t>R</a:t>
                      </a:r>
                      <a:endParaRPr lang="en-GB" sz="12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7416" marR="57416" marT="0" marB="0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200" b="1" dirty="0">
                          <a:effectLst/>
                        </a:rPr>
                        <a:t>PU</a:t>
                      </a:r>
                      <a:endParaRPr lang="en-GB" sz="12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7416" marR="57416" marT="0" marB="0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200" b="1" dirty="0">
                          <a:effectLst/>
                        </a:rPr>
                        <a:t>48</a:t>
                      </a:r>
                      <a:endParaRPr lang="en-GB" sz="12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7416" marR="57416" marT="0" marB="0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GB" sz="12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7416" marR="57416" marT="0" marB="0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  <a:tr h="29082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200" b="1" dirty="0">
                          <a:effectLst/>
                        </a:rPr>
                        <a:t>9.13</a:t>
                      </a:r>
                      <a:endParaRPr lang="en-GB" sz="12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7416" marR="57416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200" b="1" dirty="0">
                          <a:effectLst/>
                        </a:rPr>
                        <a:t>Report discussing alternative detector technologies for μSR</a:t>
                      </a:r>
                      <a:endParaRPr lang="en-GB" sz="12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7416" marR="57416" marT="0" marB="0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200" b="1" dirty="0">
                          <a:effectLst/>
                        </a:rPr>
                        <a:t>PSI</a:t>
                      </a:r>
                      <a:endParaRPr lang="en-GB" sz="12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7416" marR="57416" marT="0" marB="0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200" b="1" dirty="0">
                          <a:effectLst/>
                        </a:rPr>
                        <a:t>R</a:t>
                      </a:r>
                      <a:endParaRPr lang="en-GB" sz="12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7416" marR="57416" marT="0" marB="0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200" b="1" dirty="0">
                          <a:effectLst/>
                        </a:rPr>
                        <a:t>PU</a:t>
                      </a:r>
                      <a:endParaRPr lang="en-GB" sz="12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7416" marR="57416" marT="0" marB="0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200" b="1" dirty="0">
                          <a:effectLst/>
                        </a:rPr>
                        <a:t>48</a:t>
                      </a:r>
                      <a:endParaRPr lang="en-GB" sz="12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7416" marR="57416" marT="0" marB="0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GB" sz="12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7416" marR="57416" marT="0" marB="0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  <a:tr h="29082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200" b="1" dirty="0">
                          <a:effectLst/>
                        </a:rPr>
                        <a:t>9.14</a:t>
                      </a:r>
                      <a:endParaRPr lang="en-GB" sz="12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7416" marR="57416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200" b="1" dirty="0">
                          <a:effectLst/>
                        </a:rPr>
                        <a:t>Website containing all presentations </a:t>
                      </a:r>
                      <a:endParaRPr lang="en-GB" sz="12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7416" marR="57416" marT="0" marB="0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200" b="1" dirty="0">
                          <a:effectLst/>
                        </a:rPr>
                        <a:t>STFC</a:t>
                      </a:r>
                      <a:endParaRPr lang="en-GB" sz="12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7416" marR="57416" marT="0" marB="0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200" b="1" dirty="0">
                          <a:effectLst/>
                        </a:rPr>
                        <a:t>DEC</a:t>
                      </a:r>
                      <a:endParaRPr lang="en-GB" sz="12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7416" marR="57416" marT="0" marB="0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200" b="1" dirty="0">
                          <a:effectLst/>
                        </a:rPr>
                        <a:t>PU</a:t>
                      </a:r>
                      <a:endParaRPr lang="en-GB" sz="12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7416" marR="57416" marT="0" marB="0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200" b="1" dirty="0">
                          <a:effectLst/>
                        </a:rPr>
                        <a:t>48</a:t>
                      </a:r>
                      <a:endParaRPr lang="en-GB" sz="12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7416" marR="57416" marT="0" marB="0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GB" sz="12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7416" marR="57416" marT="0" marB="0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7" name="Rectangle 6"/>
          <p:cNvSpPr/>
          <p:nvPr/>
        </p:nvSpPr>
        <p:spPr>
          <a:xfrm>
            <a:off x="2152395" y="0"/>
            <a:ext cx="4623189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de-DE" altLang="fr-FR" sz="4000" b="1" dirty="0">
                <a:solidFill>
                  <a:srgbClr val="FF0000"/>
                </a:solidFill>
              </a:rPr>
              <a:t>WP 9: </a:t>
            </a:r>
            <a:r>
              <a:rPr lang="de-DE" altLang="fr-FR" sz="4000" b="1" dirty="0" smtClean="0">
                <a:solidFill>
                  <a:srgbClr val="FF0000"/>
                </a:solidFill>
              </a:rPr>
              <a:t>DELIVERABLES</a:t>
            </a:r>
            <a:endParaRPr lang="en-GB" sz="40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893687" y="0"/>
            <a:ext cx="3140604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de-DE" altLang="fr-FR" sz="4000" b="1" dirty="0">
                <a:solidFill>
                  <a:srgbClr val="FF0000"/>
                </a:solidFill>
              </a:rPr>
              <a:t>WP 9: </a:t>
            </a:r>
            <a:r>
              <a:rPr lang="de-DE" altLang="fr-FR" sz="4000" b="1" dirty="0" smtClean="0">
                <a:solidFill>
                  <a:srgbClr val="FF0000"/>
                </a:solidFill>
              </a:rPr>
              <a:t>Actions</a:t>
            </a:r>
            <a:endParaRPr lang="en-GB" sz="4000" b="1" dirty="0"/>
          </a:p>
        </p:txBody>
      </p:sp>
      <p:sp>
        <p:nvSpPr>
          <p:cNvPr id="2" name="Rectangle 1"/>
          <p:cNvSpPr/>
          <p:nvPr/>
        </p:nvSpPr>
        <p:spPr>
          <a:xfrm>
            <a:off x="797248" y="754099"/>
            <a:ext cx="7549503" cy="452431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b="1" dirty="0"/>
              <a:t>Is anyone going to ICNS in </a:t>
            </a:r>
            <a:r>
              <a:rPr lang="en-GB" b="1" dirty="0" smtClean="0"/>
              <a:t>Korea?</a:t>
            </a:r>
          </a:p>
          <a:p>
            <a:endParaRPr lang="en-GB" b="1" dirty="0"/>
          </a:p>
          <a:p>
            <a:r>
              <a:rPr lang="en-GB" b="1" dirty="0" smtClean="0"/>
              <a:t>SINE 2020 to display posters of RTD activities at ICND</a:t>
            </a:r>
            <a:endParaRPr lang="en-GB" b="1" dirty="0"/>
          </a:p>
          <a:p>
            <a:r>
              <a:rPr lang="en-GB" b="1" dirty="0" smtClean="0"/>
              <a:t>I can make a poster and circulate it for comment based on our 18 m report</a:t>
            </a:r>
          </a:p>
          <a:p>
            <a:r>
              <a:rPr lang="en-GB" b="1" dirty="0" smtClean="0"/>
              <a:t>Anyone available to present it</a:t>
            </a:r>
            <a:endParaRPr lang="en-GB" b="1" dirty="0"/>
          </a:p>
          <a:p>
            <a:endParaRPr lang="en-GB" b="1" dirty="0"/>
          </a:p>
          <a:p>
            <a:r>
              <a:rPr lang="en-GB" b="1" dirty="0" smtClean="0"/>
              <a:t>Feedback on our industry day</a:t>
            </a:r>
          </a:p>
          <a:p>
            <a:endParaRPr lang="en-GB" b="1" dirty="0"/>
          </a:p>
          <a:p>
            <a:r>
              <a:rPr lang="en-GB" b="1" dirty="0" smtClean="0"/>
              <a:t>Was it useful?</a:t>
            </a:r>
          </a:p>
          <a:p>
            <a:r>
              <a:rPr lang="en-GB" b="1" dirty="0" smtClean="0"/>
              <a:t>How shall we follow it up?  Short report – ask industry partners to comment?</a:t>
            </a:r>
          </a:p>
          <a:p>
            <a:r>
              <a:rPr lang="en-GB" b="1" dirty="0" smtClean="0"/>
              <a:t>Shall we make yesterday’s SINE 2020 slides available to everyone?</a:t>
            </a:r>
          </a:p>
          <a:p>
            <a:r>
              <a:rPr lang="en-GB" b="1" dirty="0" smtClean="0"/>
              <a:t>Would we like to have access to the industrial slides?</a:t>
            </a:r>
          </a:p>
          <a:p>
            <a:endParaRPr lang="en-GB" b="1" dirty="0"/>
          </a:p>
          <a:p>
            <a:r>
              <a:rPr lang="en-GB" b="1" dirty="0" smtClean="0"/>
              <a:t>Do we want to do it again?</a:t>
            </a:r>
          </a:p>
          <a:p>
            <a:r>
              <a:rPr lang="en-GB" b="1" dirty="0" smtClean="0"/>
              <a:t>Start earlier, invite more industrial partners</a:t>
            </a:r>
          </a:p>
          <a:p>
            <a:r>
              <a:rPr lang="en-GB" b="1" dirty="0" smtClean="0"/>
              <a:t>More partners?  Does this mean a longer meeting</a:t>
            </a: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89146963"/>
              </p:ext>
            </p:extLst>
          </p:nvPr>
        </p:nvGraphicFramePr>
        <p:xfrm>
          <a:off x="797248" y="5877272"/>
          <a:ext cx="7920880" cy="290825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52342"/>
                <a:gridCol w="3612424"/>
                <a:gridCol w="706086"/>
                <a:gridCol w="906462"/>
                <a:gridCol w="731398"/>
                <a:gridCol w="648072"/>
                <a:gridCol w="864096"/>
              </a:tblGrid>
              <a:tr h="29082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200" b="1" dirty="0">
                          <a:effectLst/>
                        </a:rPr>
                        <a:t>9.9</a:t>
                      </a:r>
                      <a:endParaRPr lang="en-GB" sz="12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7416" marR="57416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200" b="1" dirty="0">
                          <a:effectLst/>
                        </a:rPr>
                        <a:t>Second extended RTD meeting </a:t>
                      </a:r>
                      <a:endParaRPr lang="en-GB" sz="12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7416" marR="57416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200" b="1" dirty="0">
                          <a:effectLst/>
                        </a:rPr>
                        <a:t>STFC</a:t>
                      </a:r>
                      <a:endParaRPr lang="en-GB" sz="12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7416" marR="57416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200" b="1" dirty="0">
                          <a:effectLst/>
                        </a:rPr>
                        <a:t>DEC</a:t>
                      </a:r>
                      <a:endParaRPr lang="en-GB" sz="12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7416" marR="57416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200" b="1" dirty="0">
                          <a:effectLst/>
                        </a:rPr>
                        <a:t>PU</a:t>
                      </a:r>
                      <a:endParaRPr lang="en-GB" sz="12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7416" marR="57416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200" b="1" dirty="0">
                          <a:effectLst/>
                        </a:rPr>
                        <a:t>36</a:t>
                      </a:r>
                      <a:endParaRPr lang="en-GB" sz="12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7416" marR="57416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GB" sz="12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7416" marR="57416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292625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835978" y="0"/>
            <a:ext cx="3256021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de-DE" altLang="fr-FR" sz="4000" b="1" dirty="0">
                <a:solidFill>
                  <a:srgbClr val="FF0000"/>
                </a:solidFill>
              </a:rPr>
              <a:t>WP 9</a:t>
            </a:r>
            <a:r>
              <a:rPr lang="de-DE" altLang="fr-FR" sz="4000" b="1" dirty="0" smtClean="0">
                <a:solidFill>
                  <a:srgbClr val="FF0000"/>
                </a:solidFill>
              </a:rPr>
              <a:t>:  Actions</a:t>
            </a:r>
            <a:endParaRPr lang="en-GB" sz="4000" b="1" dirty="0"/>
          </a:p>
        </p:txBody>
      </p:sp>
      <p:sp>
        <p:nvSpPr>
          <p:cNvPr id="3" name="TextBox 2"/>
          <p:cNvSpPr txBox="1"/>
          <p:nvPr/>
        </p:nvSpPr>
        <p:spPr>
          <a:xfrm>
            <a:off x="827584" y="1196752"/>
            <a:ext cx="7488832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 smtClean="0"/>
              <a:t>Date and venue of next meeting??</a:t>
            </a:r>
          </a:p>
          <a:p>
            <a:endParaRPr lang="en-GB" b="1" dirty="0" smtClean="0"/>
          </a:p>
          <a:p>
            <a:r>
              <a:rPr lang="en-GB" b="1" dirty="0" smtClean="0"/>
              <a:t>	5</a:t>
            </a:r>
            <a:r>
              <a:rPr lang="en-GB" b="1" baseline="30000" dirty="0" smtClean="0"/>
              <a:t>th</a:t>
            </a:r>
            <a:r>
              <a:rPr lang="en-GB" b="1" dirty="0" smtClean="0"/>
              <a:t> WP meeting   Nov/Dec 2018?    VENUE?</a:t>
            </a:r>
          </a:p>
          <a:p>
            <a:endParaRPr lang="en-GB" b="1" dirty="0"/>
          </a:p>
          <a:p>
            <a:r>
              <a:rPr lang="en-GB" b="1" dirty="0" smtClean="0"/>
              <a:t>	6</a:t>
            </a:r>
            <a:r>
              <a:rPr lang="en-GB" b="1" baseline="30000" dirty="0" smtClean="0"/>
              <a:t>th</a:t>
            </a:r>
            <a:r>
              <a:rPr lang="en-GB" b="1" dirty="0" smtClean="0"/>
              <a:t> WP meeting and GA meeting Apr/May 2018   </a:t>
            </a:r>
          </a:p>
          <a:p>
            <a:r>
              <a:rPr lang="en-GB" b="1" dirty="0"/>
              <a:t>	</a:t>
            </a:r>
            <a:r>
              <a:rPr lang="en-GB" b="1" dirty="0" smtClean="0"/>
              <a:t>Venue </a:t>
            </a:r>
            <a:r>
              <a:rPr lang="en-GB" b="1" dirty="0" err="1" smtClean="0"/>
              <a:t>Poss</a:t>
            </a:r>
            <a:r>
              <a:rPr lang="en-GB" b="1" dirty="0" smtClean="0"/>
              <a:t> Delft or Parma</a:t>
            </a:r>
          </a:p>
          <a:p>
            <a:endParaRPr lang="en-GB" b="1" dirty="0"/>
          </a:p>
          <a:p>
            <a:r>
              <a:rPr lang="en-GB" b="1" dirty="0" smtClean="0"/>
              <a:t>	7th WP meeting ~  Nov 2018   Venue? </a:t>
            </a:r>
          </a:p>
          <a:p>
            <a:endParaRPr lang="en-GB" b="1" dirty="0"/>
          </a:p>
          <a:p>
            <a:r>
              <a:rPr lang="en-GB" b="1" dirty="0" smtClean="0"/>
              <a:t>	8th WP meeting and GA meeting ~  Apr  2019</a:t>
            </a:r>
          </a:p>
          <a:p>
            <a:endParaRPr lang="en-GB" b="1" dirty="0"/>
          </a:p>
          <a:p>
            <a:r>
              <a:rPr lang="en-GB" b="1" dirty="0" smtClean="0"/>
              <a:t>	Project finish 30</a:t>
            </a:r>
            <a:r>
              <a:rPr lang="en-GB" b="1" baseline="30000" dirty="0" smtClean="0"/>
              <a:t>th</a:t>
            </a:r>
            <a:r>
              <a:rPr lang="en-GB" b="1" dirty="0" smtClean="0"/>
              <a:t>  Sept 2019 </a:t>
            </a:r>
          </a:p>
          <a:p>
            <a:endParaRPr lang="en-GB" dirty="0" smtClean="0"/>
          </a:p>
          <a:p>
            <a:endParaRPr lang="en-GB" dirty="0" smtClean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633573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9800</TotalTime>
  <Words>335</Words>
  <Application>Microsoft Office PowerPoint</Application>
  <PresentationFormat>On-screen Show (4:3)</PresentationFormat>
  <Paragraphs>142</Paragraphs>
  <Slides>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6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Rhodes, Nigel (STFC,RAL,ISIS)</dc:creator>
  <cp:lastModifiedBy>Nigel Rhodes</cp:lastModifiedBy>
  <cp:revision>120</cp:revision>
  <dcterms:created xsi:type="dcterms:W3CDTF">2015-10-02T13:20:02Z</dcterms:created>
  <dcterms:modified xsi:type="dcterms:W3CDTF">2017-06-13T23:08:36Z</dcterms:modified>
</cp:coreProperties>
</file>