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307" r:id="rId4"/>
    <p:sldId id="276" r:id="rId5"/>
    <p:sldId id="296" r:id="rId6"/>
    <p:sldId id="298" r:id="rId7"/>
    <p:sldId id="299" r:id="rId8"/>
    <p:sldId id="303" r:id="rId9"/>
    <p:sldId id="309" r:id="rId10"/>
    <p:sldId id="300" r:id="rId11"/>
    <p:sldId id="302" r:id="rId12"/>
    <p:sldId id="279" r:id="rId13"/>
    <p:sldId id="277" r:id="rId14"/>
  </p:sldIdLst>
  <p:sldSz cx="9144000" cy="5143500" type="screen16x9"/>
  <p:notesSz cx="6858000" cy="9723438"/>
  <p:defaultTextStyle>
    <a:defPPr>
      <a:defRPr lang="de-DE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3" autoAdjust="0"/>
    <p:restoredTop sz="86757" autoAdjust="0"/>
  </p:normalViewPr>
  <p:slideViewPr>
    <p:cSldViewPr>
      <p:cViewPr varScale="1">
        <p:scale>
          <a:sx n="61" d="100"/>
          <a:sy n="61" d="100"/>
        </p:scale>
        <p:origin x="58" y="418"/>
      </p:cViewPr>
      <p:guideLst>
        <p:guide orient="horz" pos="10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728663"/>
            <a:ext cx="648017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22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70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42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34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0209" y="1714500"/>
            <a:ext cx="8943792" cy="3429000"/>
          </a:xfrm>
          <a:prstGeom prst="rect">
            <a:avLst/>
          </a:prstGeom>
          <a:solidFill>
            <a:srgbClr val="005B8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8038" y="2031690"/>
            <a:ext cx="7258907" cy="594066"/>
          </a:xfrm>
          <a:prstGeom prst="rect">
            <a:avLst/>
          </a:prstGeom>
        </p:spPr>
        <p:txBody>
          <a:bodyPr lIns="81630" tIns="40815" rIns="81630" bIns="40815"/>
          <a:lstStyle>
            <a:lvl1pPr algn="l">
              <a:defRPr lang="de-DE" sz="38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2625756"/>
            <a:ext cx="7272808" cy="432048"/>
          </a:xfrm>
          <a:prstGeom prst="rect">
            <a:avLst/>
          </a:prstGeom>
        </p:spPr>
        <p:txBody>
          <a:bodyPr lIns="81630" tIns="40815" rIns="81630" bIns="40815"/>
          <a:lstStyle>
            <a:lvl1pPr marL="306111" indent="-306111">
              <a:buNone/>
              <a:defRPr lang="de-DE" sz="25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 smtClean="0"/>
              <a:t>Platzhalter Untertitel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7795" y="3651870"/>
            <a:ext cx="6490509" cy="432048"/>
          </a:xfrm>
          <a:prstGeom prst="rect">
            <a:avLst/>
          </a:prstGeom>
        </p:spPr>
        <p:txBody>
          <a:bodyPr lIns="81630" tIns="40815" rIns="81630" bIns="40815"/>
          <a:lstStyle>
            <a:lvl1pPr marL="255092" indent="-255092">
              <a:buFont typeface="Arial" panose="020B0604020202020204" pitchFamily="34" charset="0"/>
              <a:buNone/>
              <a:defRPr lang="de-DE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 smtClean="0"/>
              <a:t>Platzhalter Autor</a:t>
            </a:r>
            <a:endParaRPr lang="de-DE" dirty="0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5487"/>
            <a:ext cx="2157735" cy="70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867356"/>
            <a:ext cx="7488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400" b="1" baseline="0">
                <a:solidFill>
                  <a:srgbClr val="005B82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42130" y="1437625"/>
            <a:ext cx="7488832" cy="3156999"/>
          </a:xfrm>
          <a:prstGeom prst="rect">
            <a:avLst/>
          </a:prstGeom>
        </p:spPr>
        <p:txBody>
          <a:bodyPr lIns="0" tIns="0" rIns="81630" bIns="40815"/>
          <a:lstStyle>
            <a:lvl1pPr marL="0" indent="0">
              <a:spcAft>
                <a:spcPts val="446"/>
              </a:spcAft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306111" indent="-306111" algn="l" defTabSz="816296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lang="de-DE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20370" indent="-204074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200">
                <a:latin typeface="+mn-lt"/>
                <a:cs typeface="Arial" panose="020B0604020202020204" pitchFamily="34" charset="0"/>
              </a:defRPr>
            </a:lvl3pPr>
            <a:lvl4pPr marL="1428517" indent="-204074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100">
                <a:latin typeface="+mn-lt"/>
                <a:cs typeface="Arial" panose="020B0604020202020204" pitchFamily="34" charset="0"/>
              </a:defRPr>
            </a:lvl4pPr>
            <a:lvl5pPr marL="1836665" indent="-204074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1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55" y="267494"/>
            <a:ext cx="14446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493100"/>
            <a:ext cx="8172480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08148" indent="0">
              <a:buClr>
                <a:srgbClr val="005B82"/>
              </a:buClr>
              <a:buSzPct val="80000"/>
              <a:buFont typeface="Wingdings" pitchFamily="2" charset="2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1020370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1836665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4056266"/>
            <a:ext cx="2551915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867356"/>
            <a:ext cx="7488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5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1"/>
          </p:nvPr>
        </p:nvSpPr>
        <p:spPr>
          <a:xfrm>
            <a:off x="755650" y="2139554"/>
            <a:ext cx="2520000" cy="1728340"/>
          </a:xfrm>
          <a:prstGeom prst="rect">
            <a:avLst/>
          </a:prstGeom>
        </p:spPr>
        <p:txBody>
          <a:bodyPr lIns="81630" tIns="40815" rIns="81630" bIns="40815"/>
          <a:lstStyle/>
          <a:p>
            <a:endParaRPr lang="de-DE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3512029" y="4056414"/>
            <a:ext cx="2119941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3"/>
          </p:nvPr>
        </p:nvSpPr>
        <p:spPr>
          <a:xfrm>
            <a:off x="3543738" y="2139702"/>
            <a:ext cx="2520000" cy="1728340"/>
          </a:xfrm>
          <a:prstGeom prst="rect">
            <a:avLst/>
          </a:prstGeom>
        </p:spPr>
        <p:txBody>
          <a:bodyPr lIns="81630" tIns="40815" rIns="81630" bIns="40815"/>
          <a:lstStyle/>
          <a:p>
            <a:endParaRPr lang="de-DE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55" y="267494"/>
            <a:ext cx="14446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Inhaltsplatzhalter 13"/>
          <p:cNvSpPr>
            <a:spLocks noGrp="1"/>
          </p:cNvSpPr>
          <p:nvPr>
            <p:ph idx="24"/>
          </p:nvPr>
        </p:nvSpPr>
        <p:spPr>
          <a:xfrm>
            <a:off x="6340771" y="4056414"/>
            <a:ext cx="2551709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5"/>
          </p:nvPr>
        </p:nvSpPr>
        <p:spPr>
          <a:xfrm>
            <a:off x="6372480" y="2139702"/>
            <a:ext cx="2520000" cy="1728340"/>
          </a:xfrm>
          <a:prstGeom prst="rect">
            <a:avLst/>
          </a:prstGeom>
        </p:spPr>
        <p:txBody>
          <a:bodyPr lIns="81630" tIns="40815" rIns="81630" bIns="40815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493100"/>
            <a:ext cx="8172480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08148" indent="0">
              <a:buClr>
                <a:srgbClr val="005B82"/>
              </a:buClr>
              <a:buSzPct val="80000"/>
              <a:buFont typeface="Wingdings" pitchFamily="2" charset="2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1020370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1836665" indent="-204074">
              <a:buClr>
                <a:srgbClr val="005B82"/>
              </a:buClr>
              <a:buSzPct val="80000"/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4056266"/>
            <a:ext cx="3632036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867356"/>
            <a:ext cx="7488000" cy="432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5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4756315" y="4056414"/>
            <a:ext cx="3632036" cy="405695"/>
          </a:xfrm>
          <a:prstGeom prst="rect">
            <a:avLst/>
          </a:prstGeom>
        </p:spPr>
        <p:txBody>
          <a:bodyPr lIns="32137" tIns="0" rIns="0" bIns="0"/>
          <a:lstStyle>
            <a:lvl1pPr marL="0" indent="0">
              <a:buFontTx/>
              <a:buNone/>
              <a:defRPr sz="10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4"/>
          </p:nvPr>
        </p:nvSpPr>
        <p:spPr>
          <a:xfrm>
            <a:off x="755651" y="2139703"/>
            <a:ext cx="3600326" cy="1728025"/>
          </a:xfrm>
          <a:prstGeom prst="rect">
            <a:avLst/>
          </a:prstGeom>
        </p:spPr>
        <p:txBody>
          <a:bodyPr lIns="81630" tIns="40815" rIns="81630" bIns="40815"/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8148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6296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443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591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25"/>
          </p:nvPr>
        </p:nvSpPr>
        <p:spPr>
          <a:xfrm>
            <a:off x="4788024" y="2139703"/>
            <a:ext cx="3600326" cy="1728025"/>
          </a:xfrm>
          <a:prstGeom prst="rect">
            <a:avLst/>
          </a:prstGeom>
        </p:spPr>
        <p:txBody>
          <a:bodyPr lIns="81630" tIns="40815" rIns="81630" bIns="40815"/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8148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6296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443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32591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55" y="267494"/>
            <a:ext cx="14446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1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1" y="1491631"/>
            <a:ext cx="8075240" cy="3078341"/>
          </a:xfrm>
          <a:prstGeom prst="rect">
            <a:avLst/>
          </a:prstGeom>
        </p:spPr>
        <p:txBody>
          <a:bodyPr lIns="0" tIns="0" rIns="0" bIns="0"/>
          <a:lstStyle>
            <a:lvl1pPr marL="257175" indent="-257175">
              <a:buClr>
                <a:srgbClr val="005B82"/>
              </a:buClr>
              <a:buSzPct val="80000"/>
              <a:buFont typeface="Wingdings" pitchFamily="2" charset="2"/>
              <a:buChar char="§"/>
              <a:defRPr sz="1650" baseline="0">
                <a:latin typeface="Arial" pitchFamily="34" charset="0"/>
                <a:cs typeface="Arial" pitchFamily="34" charset="0"/>
              </a:defRPr>
            </a:lvl1pPr>
            <a:lvl2pPr marL="342900" indent="0">
              <a:buClr>
                <a:srgbClr val="005B82"/>
              </a:buClr>
              <a:buSzPct val="80000"/>
              <a:buFont typeface="Wingdings" pitchFamily="2" charset="2"/>
              <a:buNone/>
              <a:defRPr sz="1650">
                <a:latin typeface="Arial" pitchFamily="34" charset="0"/>
                <a:cs typeface="Arial" pitchFamily="34" charset="0"/>
              </a:defRPr>
            </a:lvl2pPr>
            <a:lvl3pPr marL="857250" indent="-171450">
              <a:buClr>
                <a:srgbClr val="005B82"/>
              </a:buClr>
              <a:buSzPct val="80000"/>
              <a:buFont typeface="Wingdings" pitchFamily="2" charset="2"/>
              <a:buChar char="§"/>
              <a:defRPr sz="1650">
                <a:latin typeface="Arial" pitchFamily="34" charset="0"/>
                <a:cs typeface="Arial" pitchFamily="34" charset="0"/>
              </a:defRPr>
            </a:lvl3pPr>
            <a:lvl4pPr marL="1200150" indent="-171450">
              <a:buClr>
                <a:srgbClr val="005B82"/>
              </a:buClr>
              <a:buSzPct val="80000"/>
              <a:buFont typeface="Wingdings" pitchFamily="2" charset="2"/>
              <a:buChar char="§"/>
              <a:defRPr sz="1650">
                <a:latin typeface="Arial" pitchFamily="34" charset="0"/>
                <a:cs typeface="Arial" pitchFamily="34" charset="0"/>
              </a:defRPr>
            </a:lvl4pPr>
            <a:lvl5pPr marL="1543050" indent="-171450">
              <a:buClr>
                <a:srgbClr val="005B82"/>
              </a:buClr>
              <a:buSzPct val="80000"/>
              <a:buFont typeface="Wingdings" pitchFamily="2" charset="2"/>
              <a:buChar char="§"/>
              <a:defRPr sz="165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864000"/>
            <a:ext cx="7488832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1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Clr>
                <a:srgbClr val="005B82"/>
              </a:buClr>
              <a:buSzPct val="80000"/>
              <a:buFont typeface="Wingdings" pitchFamily="2" charset="2"/>
              <a:buNone/>
              <a:defRPr sz="1650">
                <a:latin typeface="Arial" pitchFamily="34" charset="0"/>
                <a:cs typeface="Arial" pitchFamily="34" charset="0"/>
              </a:defRPr>
            </a:lvl2pPr>
            <a:lvl3pPr marL="857250" indent="-171450">
              <a:buClr>
                <a:srgbClr val="005B82"/>
              </a:buClr>
              <a:buSzPct val="80000"/>
              <a:buFont typeface="Wingdings" pitchFamily="2" charset="2"/>
              <a:buChar char="§"/>
              <a:defRPr sz="1650">
                <a:latin typeface="Arial" pitchFamily="34" charset="0"/>
                <a:cs typeface="Arial" pitchFamily="34" charset="0"/>
              </a:defRPr>
            </a:lvl3pPr>
            <a:lvl4pPr marL="1200150" indent="-171450">
              <a:buClr>
                <a:srgbClr val="005B82"/>
              </a:buClr>
              <a:buSzPct val="80000"/>
              <a:buFont typeface="Wingdings" pitchFamily="2" charset="2"/>
              <a:buChar char="§"/>
              <a:defRPr sz="1650">
                <a:latin typeface="Arial" pitchFamily="34" charset="0"/>
                <a:cs typeface="Arial" pitchFamily="34" charset="0"/>
              </a:defRPr>
            </a:lvl4pPr>
            <a:lvl5pPr marL="1543050" indent="-171450">
              <a:buClr>
                <a:srgbClr val="005B82"/>
              </a:buClr>
              <a:buSzPct val="80000"/>
              <a:buFont typeface="Wingdings" pitchFamily="2" charset="2"/>
              <a:buChar char="§"/>
              <a:defRPr sz="165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8596074" y="4894008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3A386DF-0132-4BEA-8632-4BB4C2268C4A}" type="slidenum">
              <a:rPr lang="en-US" sz="750" smtClean="0"/>
              <a:t>‹Nr.›</a:t>
            </a:fld>
            <a:endParaRPr lang="en-US" sz="750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55" y="267494"/>
            <a:ext cx="14446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0902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714213"/>
            <a:ext cx="107743" cy="1714214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07744" y="1714213"/>
            <a:ext cx="107743" cy="1714214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07743" cy="1714214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107744" y="0"/>
            <a:ext cx="107743" cy="1714214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107744" y="3428427"/>
            <a:ext cx="107743" cy="1714214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 rot="16200000">
            <a:off x="-721366" y="4151335"/>
            <a:ext cx="1548827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6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6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1" y="4767263"/>
            <a:ext cx="2133600" cy="273844"/>
          </a:xfrm>
          <a:prstGeom prst="rect">
            <a:avLst/>
          </a:prstGeom>
        </p:spPr>
        <p:txBody>
          <a:bodyPr vert="horz" lIns="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3429000"/>
            <a:ext cx="12600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81629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11" indent="-306111" algn="l" defTabSz="8162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0" indent="-255092" algn="l" defTabSz="8162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70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17" indent="-204074" algn="l" defTabSz="81629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5" indent="-204074" algn="l" defTabSz="81629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28038" y="2031690"/>
            <a:ext cx="7258907" cy="1260140"/>
          </a:xfrm>
        </p:spPr>
        <p:txBody>
          <a:bodyPr/>
          <a:lstStyle/>
          <a:p>
            <a:pPr algn="ctr"/>
            <a:r>
              <a:rPr lang="en-GB" sz="3200" dirty="0"/>
              <a:t>Scintillator detectors with direct readout and </a:t>
            </a:r>
            <a:r>
              <a:rPr lang="en-GB" sz="3200" dirty="0" err="1" smtClean="0"/>
              <a:t>MaPMTs</a:t>
            </a:r>
            <a:endParaRPr lang="de-DE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13. June 2017 </a:t>
            </a:r>
            <a:r>
              <a:rPr lang="de-DE" dirty="0"/>
              <a:t>| </a:t>
            </a:r>
            <a:r>
              <a:rPr lang="de-DE" dirty="0" smtClean="0"/>
              <a:t>Ralf Engels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8682" y="867356"/>
            <a:ext cx="7803758" cy="432000"/>
          </a:xfrm>
        </p:spPr>
        <p:txBody>
          <a:bodyPr/>
          <a:lstStyle/>
          <a:p>
            <a:r>
              <a:rPr lang="en-US" dirty="0"/>
              <a:t>3D Model of one </a:t>
            </a:r>
            <a:r>
              <a:rPr lang="en-US" dirty="0" err="1"/>
              <a:t>MaPMT</a:t>
            </a:r>
            <a:r>
              <a:rPr lang="en-US" dirty="0"/>
              <a:t> Module and the </a:t>
            </a:r>
            <a:r>
              <a:rPr lang="en-US" dirty="0" err="1"/>
              <a:t>Trenz</a:t>
            </a:r>
            <a:r>
              <a:rPr lang="en-US" dirty="0"/>
              <a:t>-Lifter</a:t>
            </a:r>
          </a:p>
        </p:txBody>
      </p:sp>
      <p:pic>
        <p:nvPicPr>
          <p:cNvPr id="7" name="Inhaltsplatzhalter 4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4755"/>
          <a:stretch/>
        </p:blipFill>
        <p:spPr>
          <a:xfrm>
            <a:off x="1247631" y="2477876"/>
            <a:ext cx="1683965" cy="2160000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/>
          <a:stretch/>
        </p:blipFill>
        <p:spPr>
          <a:xfrm>
            <a:off x="5365374" y="1349993"/>
            <a:ext cx="3551424" cy="360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4528" y="154117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ASIC Board with Aluminum housing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Controller / Backend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Trenz</a:t>
            </a:r>
            <a:r>
              <a:rPr lang="en-US" dirty="0" smtClean="0"/>
              <a:t> TE0720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028564" y="563161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Trenz</a:t>
            </a:r>
            <a:r>
              <a:rPr lang="en-US" dirty="0" smtClean="0"/>
              <a:t> – Lifter to remove safely the board from the ASIC board</a:t>
            </a:r>
            <a:endParaRPr lang="en-US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4472682" y="1755381"/>
            <a:ext cx="1830812" cy="599615"/>
          </a:xfrm>
          <a:prstGeom prst="straightConnector1">
            <a:avLst/>
          </a:prstGeom>
          <a:noFill/>
          <a:ln w="38100" cap="flat" cmpd="sng" algn="ctr">
            <a:solidFill>
              <a:srgbClr val="CC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3925668" y="2045828"/>
            <a:ext cx="2627532" cy="788307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2670133" y="2329030"/>
            <a:ext cx="4350139" cy="1393812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29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 @ TREFF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25775" y="3461242"/>
            <a:ext cx="3288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Picture of </a:t>
            </a:r>
            <a:r>
              <a:rPr lang="en-US" dirty="0" smtClean="0"/>
              <a:t>H8500 </a:t>
            </a:r>
            <a:r>
              <a:rPr lang="en-US" dirty="0" smtClean="0"/>
              <a:t>with the adapter </a:t>
            </a:r>
          </a:p>
          <a:p>
            <a:pPr algn="ctr"/>
            <a:r>
              <a:rPr lang="en-US" dirty="0" smtClean="0"/>
              <a:t>board and </a:t>
            </a:r>
            <a:r>
              <a:rPr lang="en-US" dirty="0" smtClean="0"/>
              <a:t>blue LED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635616" y="4397931"/>
            <a:ext cx="38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into the direction of the sample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616" y="1719356"/>
            <a:ext cx="3360000" cy="252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554" y="2243050"/>
            <a:ext cx="1658256" cy="1774090"/>
          </a:xfrm>
          <a:prstGeom prst="rect">
            <a:avLst/>
          </a:prstGeom>
        </p:spPr>
      </p:pic>
      <p:pic>
        <p:nvPicPr>
          <p:cNvPr id="12" name="Inhaltsplatzhalter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7141" r="38493" b="22860"/>
          <a:stretch/>
        </p:blipFill>
        <p:spPr>
          <a:xfrm rot="5400000">
            <a:off x="4625698" y="1213815"/>
            <a:ext cx="2088234" cy="2160240"/>
          </a:xfrm>
        </p:spPr>
      </p:pic>
    </p:spTree>
    <p:extLst>
      <p:ext uri="{BB962C8B-B14F-4D97-AF65-F5344CB8AC3E}">
        <p14:creationId xmlns:p14="http://schemas.microsoft.com/office/powerpoint/2010/main" val="39160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54279"/>
              </a:clrFrom>
              <a:clrTo>
                <a:srgbClr val="55427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43423"/>
            <a:ext cx="5107758" cy="3831302"/>
          </a:xfrm>
          <a:prstGeom prst="rect">
            <a:avLst/>
          </a:prstGeom>
          <a:blipFill dpi="0" rotWithShape="1">
            <a:blip r:embed="rId3">
              <a:alphaModFix amt="54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xtLst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blipFill>
            <a:blip r:embed="rId3">
              <a:alphaModFix amt="0"/>
            </a:blip>
            <a:stretch>
              <a:fillRect/>
            </a:stretch>
          </a:blipFill>
        </p:spPr>
        <p:txBody>
          <a:bodyPr/>
          <a:lstStyle/>
          <a:p>
            <a:pPr marL="285750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Neutron </a:t>
            </a:r>
            <a:r>
              <a:rPr lang="en-US" dirty="0" smtClean="0"/>
              <a:t>Scintillation </a:t>
            </a:r>
            <a:r>
              <a:rPr lang="en-US" dirty="0" smtClean="0"/>
              <a:t>Detector </a:t>
            </a:r>
            <a:r>
              <a:rPr lang="en-US" dirty="0" smtClean="0"/>
              <a:t>based on H8500 </a:t>
            </a:r>
            <a:r>
              <a:rPr lang="en-US" dirty="0" err="1" smtClean="0"/>
              <a:t>MaPMT</a:t>
            </a:r>
            <a:endParaRPr lang="en-US" dirty="0" smtClean="0"/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active area → scalable design for larger detector size  </a:t>
            </a:r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resolution due to smaller pitch size of neighboring light detectors (~ 6mm)</a:t>
            </a:r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count rate capability with smaller readout units (higher segmentation, smaller neutron occupancy</a:t>
            </a:r>
            <a:r>
              <a:rPr lang="en-US" dirty="0" smtClean="0"/>
              <a:t>)</a:t>
            </a:r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de-DE" altLang="de-DE" dirty="0"/>
              <a:t>First prototype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evaluation</a:t>
            </a:r>
            <a:r>
              <a:rPr lang="de-DE" altLang="de-DE" dirty="0"/>
              <a:t> </a:t>
            </a:r>
            <a:r>
              <a:rPr lang="de-DE" altLang="de-DE" dirty="0" err="1"/>
              <a:t>based</a:t>
            </a:r>
            <a:r>
              <a:rPr lang="de-DE" altLang="de-DE" dirty="0"/>
              <a:t> on ROSMAP </a:t>
            </a:r>
            <a:r>
              <a:rPr lang="de-DE" altLang="de-DE" dirty="0" err="1" smtClean="0"/>
              <a:t>system</a:t>
            </a:r>
            <a:endParaRPr lang="de-DE" altLang="de-DE" dirty="0" smtClean="0"/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en-US" dirty="0"/>
              <a:t>Images acquired with ROSMAP system look </a:t>
            </a:r>
            <a:r>
              <a:rPr lang="en-US" dirty="0" smtClean="0"/>
              <a:t>reasonable</a:t>
            </a:r>
            <a:endParaRPr lang="en-US" dirty="0" smtClean="0"/>
          </a:p>
          <a:p>
            <a:pPr marL="285750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Prototype </a:t>
            </a:r>
            <a:r>
              <a:rPr lang="en-US" dirty="0" smtClean="0"/>
              <a:t>measurements</a:t>
            </a:r>
            <a:endParaRPr lang="en-US" dirty="0" smtClean="0"/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Pixel </a:t>
            </a:r>
            <a:r>
              <a:rPr lang="en-US" dirty="0"/>
              <a:t>n/γ –discrimination </a:t>
            </a:r>
            <a:r>
              <a:rPr lang="en-US" dirty="0" smtClean="0"/>
              <a:t>is </a:t>
            </a:r>
            <a:r>
              <a:rPr lang="en-US" dirty="0"/>
              <a:t>possible, but </a:t>
            </a:r>
            <a:r>
              <a:rPr lang="en-US" dirty="0" smtClean="0"/>
              <a:t>need more test for </a:t>
            </a:r>
            <a:r>
              <a:rPr lang="en-US" dirty="0" err="1" smtClean="0"/>
              <a:t>optimisation</a:t>
            </a:r>
            <a:endParaRPr lang="en-US" dirty="0"/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Backend </a:t>
            </a:r>
            <a:r>
              <a:rPr lang="en-US" dirty="0"/>
              <a:t>Board was designed</a:t>
            </a:r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en-US" dirty="0"/>
              <a:t>Adaption to the ASIC board was </a:t>
            </a:r>
            <a:r>
              <a:rPr lang="en-US" dirty="0" smtClean="0"/>
              <a:t>successfully</a:t>
            </a:r>
          </a:p>
          <a:p>
            <a:pPr marL="591861" lvl="1" indent="-285750">
              <a:buFont typeface="Arial" panose="020B0604020202020204" pitchFamily="34" charset="0"/>
              <a:buChar char="•"/>
            </a:pPr>
            <a:r>
              <a:rPr lang="en-US" dirty="0"/>
              <a:t>Currently under commissioning</a:t>
            </a:r>
          </a:p>
          <a:p>
            <a:pPr lvl="1" indent="0">
              <a:buNone/>
            </a:pPr>
            <a:endParaRPr lang="en-US" dirty="0"/>
          </a:p>
          <a:p>
            <a:pPr marL="591861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Dokumente und Einstellungen\engels\Desktop\_\DSC_4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90" y="1124744"/>
            <a:ext cx="542041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794358" y="246813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rgbClr val="FFFF00"/>
                </a:solidFill>
              </a:rPr>
              <a:t>Thanks</a:t>
            </a:r>
            <a:r>
              <a:rPr lang="de-DE" sz="2400" b="1" dirty="0">
                <a:solidFill>
                  <a:srgbClr val="FFFF00"/>
                </a:solidFill>
              </a:rPr>
              <a:t> !</a:t>
            </a:r>
          </a:p>
        </p:txBody>
      </p:sp>
      <p:pic>
        <p:nvPicPr>
          <p:cNvPr id="9" name="Picture 3" descr="C:\Dokumente und Einstellungen\engels\Desktop\_\DSC_49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4" t="36375" r="39997" b="36412"/>
          <a:stretch/>
        </p:blipFill>
        <p:spPr bwMode="auto">
          <a:xfrm>
            <a:off x="742524" y="432219"/>
            <a:ext cx="17129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kumente und Einstellungen\engels\Eigene Dateien\Privat\Arbeit\Dissertation\Bilder\Neutronen Szintillator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16124"/>
            <a:ext cx="3111764" cy="15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nhaltsplatzhalt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33602" r="33277" b="7105"/>
          <a:stretch/>
        </p:blipFill>
        <p:spPr>
          <a:xfrm rot="5400000">
            <a:off x="7454057" y="1109217"/>
            <a:ext cx="1308461" cy="162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17801" r="14300" b="3801"/>
          <a:stretch/>
        </p:blipFill>
        <p:spPr>
          <a:xfrm rot="5400000">
            <a:off x="747529" y="3037701"/>
            <a:ext cx="14175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Outline</a:t>
            </a:r>
            <a:endParaRPr lang="en-US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42130" y="1437625"/>
            <a:ext cx="8150350" cy="315699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b="1" dirty="0"/>
              <a:t>Scope of </a:t>
            </a:r>
            <a:r>
              <a:rPr lang="en-US" b="1" dirty="0" smtClean="0"/>
              <a:t>SKADI</a:t>
            </a:r>
            <a:endParaRPr lang="en-US" b="1" dirty="0"/>
          </a:p>
          <a:p>
            <a:pPr marL="76331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Instrument detector requirements using SKADI instrument as target</a:t>
            </a:r>
          </a:p>
          <a:p>
            <a:pPr marL="457200" indent="-45720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Multi-Anode Photomultiplier (</a:t>
            </a:r>
            <a:r>
              <a:rPr lang="en-US" b="1" dirty="0" err="1" smtClean="0"/>
              <a:t>MaPMT</a:t>
            </a:r>
            <a:r>
              <a:rPr lang="en-US" b="1" dirty="0" smtClean="0"/>
              <a:t>)</a:t>
            </a:r>
          </a:p>
          <a:p>
            <a:pPr marL="457200" indent="-45720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Neutron Scintillator</a:t>
            </a:r>
          </a:p>
          <a:p>
            <a:pPr marL="457200" indent="-45720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Detector </a:t>
            </a:r>
            <a:r>
              <a:rPr lang="en-US" b="1" dirty="0"/>
              <a:t>design &amp; components</a:t>
            </a:r>
          </a:p>
          <a:p>
            <a:pPr marL="457200" indent="-457200">
              <a:lnSpc>
                <a:spcPct val="150000"/>
              </a:lnSpc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Conclusions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dirty="0"/>
              <a:t>SKADI </a:t>
            </a:r>
            <a:r>
              <a:rPr lang="de-DE" altLang="de-DE" dirty="0" err="1"/>
              <a:t>Detector</a:t>
            </a:r>
            <a:r>
              <a:rPr lang="de-DE" altLang="de-DE" dirty="0"/>
              <a:t> </a:t>
            </a:r>
            <a:r>
              <a:rPr lang="de-DE" altLang="de-DE" dirty="0" err="1"/>
              <a:t>Requirements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dirty="0"/>
              <a:t>Count-rate rate </a:t>
            </a:r>
            <a:r>
              <a:rPr lang="de-DE" altLang="de-DE" dirty="0" err="1"/>
              <a:t>capability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up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20 MHz@10% </a:t>
            </a:r>
            <a:r>
              <a:rPr lang="de-DE" altLang="de-DE" dirty="0" err="1"/>
              <a:t>dead</a:t>
            </a:r>
            <a:r>
              <a:rPr lang="de-DE" altLang="de-DE" dirty="0"/>
              <a:t> time</a:t>
            </a:r>
          </a:p>
          <a:p>
            <a:pPr marL="285750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dirty="0" err="1"/>
              <a:t>Detection</a:t>
            </a:r>
            <a:r>
              <a:rPr lang="de-DE" altLang="de-DE" dirty="0"/>
              <a:t> </a:t>
            </a:r>
            <a:r>
              <a:rPr lang="de-DE" altLang="de-DE" dirty="0" err="1"/>
              <a:t>efficiency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80% @ 5Å </a:t>
            </a:r>
            <a:r>
              <a:rPr lang="de-DE" altLang="de-DE" dirty="0" err="1"/>
              <a:t>with</a:t>
            </a:r>
            <a:r>
              <a:rPr lang="de-DE" altLang="de-DE" dirty="0"/>
              <a:t> a </a:t>
            </a:r>
            <a:r>
              <a:rPr lang="de-DE" altLang="de-DE" dirty="0" err="1"/>
              <a:t>gamma</a:t>
            </a:r>
            <a:r>
              <a:rPr lang="de-DE" altLang="de-DE" dirty="0"/>
              <a:t> </a:t>
            </a:r>
            <a:r>
              <a:rPr lang="de-DE" altLang="de-DE" dirty="0" err="1"/>
              <a:t>suppression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10</a:t>
            </a:r>
            <a:r>
              <a:rPr lang="de-DE" altLang="de-DE" baseline="30000" dirty="0"/>
              <a:t>-5</a:t>
            </a:r>
          </a:p>
          <a:p>
            <a:pPr marL="285750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dirty="0"/>
              <a:t>Position </a:t>
            </a:r>
            <a:r>
              <a:rPr lang="de-DE" altLang="de-DE" dirty="0" err="1"/>
              <a:t>resolution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6 mm</a:t>
            </a:r>
            <a:r>
              <a:rPr lang="de-DE" altLang="de-DE" baseline="30000" dirty="0"/>
              <a:t>2</a:t>
            </a:r>
            <a:r>
              <a:rPr lang="de-DE" altLang="de-DE" dirty="0"/>
              <a:t>, 3 mm</a:t>
            </a:r>
            <a:r>
              <a:rPr lang="de-DE" altLang="de-DE" baseline="30000" dirty="0"/>
              <a:t>2</a:t>
            </a:r>
            <a:r>
              <a:rPr lang="de-DE" altLang="de-DE" dirty="0"/>
              <a:t>, 1 µs time </a:t>
            </a:r>
            <a:r>
              <a:rPr lang="de-DE" altLang="de-DE" dirty="0" err="1"/>
              <a:t>resolution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TOF</a:t>
            </a:r>
          </a:p>
          <a:p>
            <a:pPr marL="285750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dirty="0"/>
              <a:t>Operation in </a:t>
            </a:r>
            <a:r>
              <a:rPr lang="de-DE" altLang="de-DE" dirty="0" err="1"/>
              <a:t>vacuum</a:t>
            </a:r>
            <a:r>
              <a:rPr lang="de-DE" altLang="de-DE" dirty="0"/>
              <a:t>, </a:t>
            </a:r>
            <a:r>
              <a:rPr lang="de-DE" altLang="de-DE" dirty="0" err="1"/>
              <a:t>adaptable</a:t>
            </a:r>
            <a:r>
              <a:rPr lang="de-DE" altLang="de-DE" dirty="0"/>
              <a:t> </a:t>
            </a:r>
            <a:r>
              <a:rPr lang="de-DE" altLang="de-DE" dirty="0" err="1"/>
              <a:t>shape</a:t>
            </a:r>
            <a:r>
              <a:rPr lang="de-DE" altLang="de-DE" dirty="0"/>
              <a:t> </a:t>
            </a:r>
            <a:endParaRPr lang="de-DE" altLang="de-DE" dirty="0" smtClean="0"/>
          </a:p>
        </p:txBody>
      </p:sp>
      <p:pic>
        <p:nvPicPr>
          <p:cNvPr id="7" name="Picture 1" descr="SKADI-Topvie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1" y="2865062"/>
            <a:ext cx="8205269" cy="11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Detecto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34" y="3651870"/>
            <a:ext cx="3377435" cy="10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043193" y="3775570"/>
            <a:ext cx="7209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5B82"/>
              </a:buClr>
              <a:defRPr/>
            </a:pPr>
            <a:r>
              <a:rPr lang="de-DE" altLang="de-DE" sz="1400" kern="0" dirty="0" err="1"/>
              <a:t>Use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of</a:t>
            </a:r>
            <a:r>
              <a:rPr lang="de-DE" altLang="de-DE" sz="1400" kern="0" dirty="0"/>
              <a:t> 2 </a:t>
            </a:r>
            <a:r>
              <a:rPr lang="de-DE" altLang="de-DE" sz="1400" kern="0" dirty="0" err="1"/>
              <a:t>detectors</a:t>
            </a:r>
            <a:r>
              <a:rPr lang="de-DE" altLang="de-DE" sz="1400" kern="0" dirty="0"/>
              <a:t> at different </a:t>
            </a:r>
            <a:r>
              <a:rPr lang="de-DE" altLang="de-DE" sz="1400" kern="0" dirty="0" err="1"/>
              <a:t>distance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from</a:t>
            </a:r>
            <a:r>
              <a:rPr lang="de-DE" altLang="de-DE" sz="1400" kern="0" dirty="0"/>
              <a:t> sample </a:t>
            </a:r>
            <a:r>
              <a:rPr lang="de-DE" altLang="de-DE" sz="1400" kern="0" dirty="0" smtClean="0"/>
              <a:t/>
            </a:r>
            <a:br>
              <a:rPr lang="de-DE" altLang="de-DE" sz="1400" kern="0" dirty="0" smtClean="0"/>
            </a:br>
            <a:r>
              <a:rPr lang="de-DE" altLang="de-DE" sz="1400" kern="0" dirty="0" err="1" smtClean="0"/>
              <a:t>for</a:t>
            </a:r>
            <a:r>
              <a:rPr lang="de-DE" altLang="de-DE" sz="1400" kern="0" dirty="0" smtClean="0"/>
              <a:t> </a:t>
            </a:r>
            <a:r>
              <a:rPr lang="de-DE" altLang="de-DE" sz="1400" kern="0" dirty="0" err="1"/>
              <a:t>coverage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of</a:t>
            </a:r>
            <a:r>
              <a:rPr lang="de-DE" altLang="de-DE" sz="1400" kern="0" dirty="0"/>
              <a:t> large q-range:</a:t>
            </a:r>
          </a:p>
          <a:p>
            <a:pPr indent="-128588">
              <a:spcBef>
                <a:spcPts val="600"/>
              </a:spcBef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400" kern="0" dirty="0" err="1"/>
              <a:t>active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area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of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each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detector</a:t>
            </a:r>
            <a:r>
              <a:rPr lang="de-DE" altLang="de-DE" sz="1400" kern="0" dirty="0"/>
              <a:t> 100 x 100 cm</a:t>
            </a:r>
            <a:r>
              <a:rPr lang="de-DE" altLang="de-DE" sz="1400" kern="0" baseline="30000" dirty="0"/>
              <a:t>2</a:t>
            </a:r>
          </a:p>
          <a:p>
            <a:pPr indent="-128588">
              <a:spcBef>
                <a:spcPts val="600"/>
              </a:spcBef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400" kern="0" dirty="0" err="1"/>
              <a:t>first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detector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with</a:t>
            </a:r>
            <a:r>
              <a:rPr lang="de-DE" altLang="de-DE" sz="1400" kern="0" dirty="0"/>
              <a:t> 20 x 20 cm</a:t>
            </a:r>
            <a:r>
              <a:rPr lang="de-DE" altLang="de-DE" sz="1400" kern="0" baseline="30000" dirty="0"/>
              <a:t>2</a:t>
            </a:r>
            <a:r>
              <a:rPr lang="de-DE" altLang="de-DE" sz="1400" kern="0" dirty="0"/>
              <a:t> hole in </a:t>
            </a:r>
            <a:r>
              <a:rPr lang="de-DE" altLang="de-DE" sz="1400" kern="0" dirty="0" err="1"/>
              <a:t>the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middle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and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small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dead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area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around</a:t>
            </a:r>
            <a:r>
              <a:rPr lang="de-DE" altLang="de-DE" sz="1400" kern="0" dirty="0"/>
              <a:t> </a:t>
            </a:r>
            <a:r>
              <a:rPr lang="de-DE" altLang="de-DE" sz="1400" kern="0" dirty="0" err="1"/>
              <a:t>the</a:t>
            </a:r>
            <a:r>
              <a:rPr lang="de-DE" altLang="de-DE" sz="1400" kern="0" dirty="0"/>
              <a:t> hole</a:t>
            </a:r>
          </a:p>
        </p:txBody>
      </p:sp>
    </p:spTree>
    <p:extLst>
      <p:ext uri="{BB962C8B-B14F-4D97-AF65-F5344CB8AC3E}">
        <p14:creationId xmlns:p14="http://schemas.microsoft.com/office/powerpoint/2010/main" val="40709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3059832" y="1301735"/>
            <a:ext cx="597666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274638">
              <a:spcBef>
                <a:spcPts val="600"/>
              </a:spcBef>
              <a:spcAft>
                <a:spcPts val="600"/>
              </a:spcAft>
            </a:pPr>
            <a:r>
              <a:rPr lang="en-US" alt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Hamamatsu </a:t>
            </a:r>
            <a:r>
              <a:rPr lang="en-US" altLang="de-DE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H8500</a:t>
            </a:r>
            <a:r>
              <a:rPr lang="en-US" alt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H12700 :</a:t>
            </a:r>
            <a:r>
              <a:rPr lang="en-US" alt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1350" lvl="1" indent="-285750">
              <a:spcBef>
                <a:spcPts val="300"/>
              </a:spcBef>
              <a:spcAft>
                <a:spcPts val="300"/>
              </a:spcAft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sz="1800" dirty="0" err="1"/>
              <a:t>dense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array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PMT </a:t>
            </a:r>
            <a:r>
              <a:rPr lang="de-DE" altLang="de-DE" sz="1800" dirty="0" err="1" smtClean="0"/>
              <a:t>channels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with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small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amount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dead</a:t>
            </a:r>
            <a:r>
              <a:rPr lang="de-DE" altLang="de-DE" sz="1800" dirty="0"/>
              <a:t> </a:t>
            </a:r>
            <a:r>
              <a:rPr lang="de-DE" altLang="de-DE" sz="1800" dirty="0" err="1" smtClean="0"/>
              <a:t>space</a:t>
            </a:r>
            <a:r>
              <a:rPr lang="de-DE" altLang="de-DE" sz="1800" dirty="0" smtClean="0"/>
              <a:t> (~89 % </a:t>
            </a:r>
            <a:r>
              <a:rPr lang="de-DE" altLang="de-DE" sz="1800" dirty="0" err="1" smtClean="0"/>
              <a:t>active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area</a:t>
            </a:r>
            <a:r>
              <a:rPr lang="de-DE" altLang="de-DE" sz="1800" dirty="0" smtClean="0"/>
              <a:t>)</a:t>
            </a:r>
          </a:p>
          <a:p>
            <a:pPr marL="641350" lvl="1" indent="-285750">
              <a:spcBef>
                <a:spcPts val="300"/>
              </a:spcBef>
              <a:spcAft>
                <a:spcPts val="300"/>
              </a:spcAft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sz="1800" dirty="0" err="1" smtClean="0"/>
              <a:t>possibility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modular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scalable</a:t>
            </a:r>
            <a:r>
              <a:rPr lang="de-DE" altLang="de-DE" sz="1800" dirty="0"/>
              <a:t> design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large </a:t>
            </a:r>
            <a:r>
              <a:rPr lang="de-DE" altLang="de-DE" sz="1800" dirty="0" err="1" smtClean="0"/>
              <a:t>areas</a:t>
            </a:r>
            <a:endParaRPr lang="de-DE" altLang="de-DE" sz="1800" dirty="0" smtClean="0"/>
          </a:p>
          <a:p>
            <a:pPr marL="641350" lvl="1" indent="-285750">
              <a:spcBef>
                <a:spcPts val="300"/>
              </a:spcBef>
              <a:spcAft>
                <a:spcPts val="300"/>
              </a:spcAft>
              <a:buClr>
                <a:srgbClr val="005B82"/>
              </a:buClr>
              <a:buFont typeface="Arial" panose="020B0604020202020204" pitchFamily="34" charset="0"/>
              <a:buChar char="•"/>
            </a:pPr>
            <a:endParaRPr lang="de-DE" altLang="de-DE" sz="500" dirty="0" smtClean="0"/>
          </a:p>
          <a:p>
            <a:pPr marL="641350" lvl="1" indent="-285750">
              <a:spcBef>
                <a:spcPts val="300"/>
              </a:spcBef>
              <a:spcAft>
                <a:spcPts val="300"/>
              </a:spcAft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High-Resolution Anger Mode</a:t>
            </a:r>
          </a:p>
          <a:p>
            <a:pPr marL="1049498" lvl="2" indent="-285750">
              <a:spcBef>
                <a:spcPts val="300"/>
              </a:spcBef>
              <a:spcAft>
                <a:spcPts val="300"/>
              </a:spcAft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sz="1800" dirty="0" err="1" smtClean="0"/>
              <a:t>position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resolution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of</a:t>
            </a:r>
            <a:r>
              <a:rPr lang="de-DE" altLang="de-DE" sz="1800" dirty="0" smtClean="0"/>
              <a:t> ~0.6 - 0.7 mm</a:t>
            </a:r>
          </a:p>
          <a:p>
            <a:pPr marL="641350" lvl="1" indent="-285750">
              <a:spcBef>
                <a:spcPts val="300"/>
              </a:spcBef>
              <a:spcAft>
                <a:spcPts val="300"/>
              </a:spcAft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also: High-Rate Mode (</a:t>
            </a:r>
            <a:r>
              <a:rPr lang="de-DE" altLang="de-DE" sz="1800" dirty="0" err="1" smtClean="0"/>
              <a:t>SoNDe</a:t>
            </a:r>
            <a:r>
              <a:rPr lang="de-DE" altLang="de-DE" sz="1800" dirty="0" smtClean="0"/>
              <a:t>):</a:t>
            </a:r>
            <a:endParaRPr lang="de-DE" altLang="de-DE" sz="1800" dirty="0"/>
          </a:p>
          <a:p>
            <a:pPr marL="1049498" lvl="2" indent="-285750">
              <a:spcBef>
                <a:spcPts val="300"/>
              </a:spcBef>
              <a:spcAft>
                <a:spcPts val="300"/>
              </a:spcAft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sz="1800" dirty="0" err="1" smtClean="0"/>
              <a:t>count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rate </a:t>
            </a:r>
            <a:r>
              <a:rPr lang="de-DE" altLang="de-DE" sz="1800" dirty="0" err="1"/>
              <a:t>capability</a:t>
            </a:r>
            <a:r>
              <a:rPr lang="de-DE" altLang="de-DE" sz="1800" dirty="0"/>
              <a:t> </a:t>
            </a:r>
            <a:r>
              <a:rPr lang="de-DE" altLang="de-DE" sz="1800" dirty="0" err="1" smtClean="0"/>
              <a:t>theoretically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up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to</a:t>
            </a:r>
            <a:r>
              <a:rPr lang="de-DE" altLang="de-DE" sz="1800" dirty="0" smtClean="0"/>
              <a:t> max.     1 MHz </a:t>
            </a:r>
            <a:r>
              <a:rPr lang="de-DE" altLang="de-DE" sz="1800" dirty="0"/>
              <a:t>per </a:t>
            </a:r>
            <a:r>
              <a:rPr lang="de-DE" altLang="de-DE" sz="1800" dirty="0" err="1" smtClean="0"/>
              <a:t>MaPMT</a:t>
            </a:r>
            <a:endParaRPr lang="de-DE" altLang="de-DE" sz="1800" dirty="0"/>
          </a:p>
          <a:p>
            <a:pPr marL="1049498" lvl="2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630238" lvl="1" indent="-274638"/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8682" y="771550"/>
            <a:ext cx="7488000" cy="432000"/>
          </a:xfrm>
        </p:spPr>
        <p:txBody>
          <a:bodyPr/>
          <a:lstStyle/>
          <a:p>
            <a:r>
              <a:rPr lang="de-DE" altLang="de-DE" smtClean="0"/>
              <a:t>Multianode Photomultiplier (MaPMT)</a:t>
            </a:r>
            <a:endParaRPr lang="en-US" dirty="0"/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1024139" y="4813883"/>
            <a:ext cx="134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B8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800" dirty="0" err="1"/>
              <a:t>Figures</a:t>
            </a:r>
            <a:r>
              <a:rPr lang="de-DE" altLang="de-DE" sz="800" dirty="0"/>
              <a:t> </a:t>
            </a:r>
            <a:r>
              <a:rPr lang="de-DE" altLang="de-DE" sz="800" dirty="0" err="1"/>
              <a:t>from</a:t>
            </a:r>
            <a:r>
              <a:rPr lang="de-DE" altLang="de-DE" sz="800" dirty="0"/>
              <a:t> Hamamatsu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0" y="1353671"/>
            <a:ext cx="2265174" cy="165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2" y="3050418"/>
            <a:ext cx="2288838" cy="17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Hamamatsu </a:t>
            </a:r>
            <a:r>
              <a:rPr lang="de-DE" altLang="de-DE" dirty="0" smtClean="0"/>
              <a:t>H8500 / H9500 </a:t>
            </a:r>
            <a:r>
              <a:rPr lang="de-DE" altLang="de-DE" dirty="0"/>
              <a:t>Flat-Panel </a:t>
            </a:r>
            <a:r>
              <a:rPr lang="de-DE" altLang="de-DE" dirty="0" err="1"/>
              <a:t>MaPMT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42130" y="3075806"/>
            <a:ext cx="7944670" cy="1518818"/>
          </a:xfrm>
        </p:spPr>
        <p:txBody>
          <a:bodyPr/>
          <a:lstStyle/>
          <a:p>
            <a:pPr>
              <a:defRPr/>
            </a:pPr>
            <a:r>
              <a:rPr lang="en-US" altLang="de-DE" b="1" kern="0" dirty="0">
                <a:latin typeface="Arial" panose="020B0604020202020204" pitchFamily="34" charset="0"/>
              </a:rPr>
              <a:t>Common Properties:</a:t>
            </a:r>
            <a:r>
              <a:rPr lang="en-US" altLang="de-DE" kern="0" dirty="0">
                <a:latin typeface="Arial" panose="020B0604020202020204" pitchFamily="34" charset="0"/>
              </a:rPr>
              <a:t>  </a:t>
            </a:r>
          </a:p>
          <a:p>
            <a:pPr marL="630238" lvl="1" indent="-274638">
              <a:defRPr/>
            </a:pPr>
            <a:r>
              <a:rPr lang="en-US" altLang="de-DE" sz="1800" kern="0" dirty="0">
                <a:latin typeface="Arial" panose="020B0604020202020204" pitchFamily="34" charset="0"/>
              </a:rPr>
              <a:t>Outer dimension 52 mm, active area 49 mm, peak wavelength 400 nm </a:t>
            </a:r>
          </a:p>
          <a:p>
            <a:pPr marL="630238" lvl="1" indent="-274638">
              <a:defRPr/>
            </a:pPr>
            <a:r>
              <a:rPr lang="en-US" altLang="de-DE" sz="1800" kern="0" dirty="0">
                <a:latin typeface="Arial" panose="020B0604020202020204" pitchFamily="34" charset="0"/>
              </a:rPr>
              <a:t>Gain ~ 10</a:t>
            </a:r>
            <a:r>
              <a:rPr lang="en-US" altLang="de-DE" sz="1800" kern="0" baseline="30000" dirty="0">
                <a:latin typeface="Arial" panose="020B0604020202020204" pitchFamily="34" charset="0"/>
              </a:rPr>
              <a:t>6</a:t>
            </a:r>
            <a:r>
              <a:rPr lang="en-US" altLang="de-DE" sz="1800" kern="0" dirty="0">
                <a:latin typeface="Arial" panose="020B0604020202020204" pitchFamily="34" charset="0"/>
              </a:rPr>
              <a:t>, but inhomogeneous of factor </a:t>
            </a:r>
            <a:r>
              <a:rPr lang="en-US" altLang="de-DE" sz="1800" kern="0" dirty="0" smtClean="0">
                <a:latin typeface="Arial" panose="020B0604020202020204" pitchFamily="34" charset="0"/>
              </a:rPr>
              <a:t>2-3 </a:t>
            </a:r>
            <a:r>
              <a:rPr lang="en-US" altLang="de-DE" sz="1800" kern="0" dirty="0">
                <a:latin typeface="Arial" panose="020B0604020202020204" pitchFamily="34" charset="0"/>
              </a:rPr>
              <a:t>between different pixels</a:t>
            </a:r>
          </a:p>
          <a:p>
            <a:pPr marL="630238" lvl="1" indent="-274638">
              <a:defRPr/>
            </a:pPr>
            <a:r>
              <a:rPr lang="en-US" altLang="de-DE" sz="1800" kern="0" dirty="0">
                <a:latin typeface="Arial" panose="020B0604020202020204" pitchFamily="34" charset="0"/>
              </a:rPr>
              <a:t>Maximum pulsed anode current &gt;100 </a:t>
            </a:r>
            <a:r>
              <a:rPr lang="en-US" altLang="de-DE" sz="1800" kern="0" dirty="0" err="1">
                <a:latin typeface="Arial" panose="020B0604020202020204" pitchFamily="34" charset="0"/>
              </a:rPr>
              <a:t>μA</a:t>
            </a:r>
            <a:r>
              <a:rPr lang="en-US" altLang="de-DE" sz="1800" kern="0" dirty="0">
                <a:latin typeface="Arial" panose="020B0604020202020204" pitchFamily="34" charset="0"/>
              </a:rPr>
              <a:t> possible, but permanent current should be considerably lower for longer lifetime (~20 </a:t>
            </a:r>
            <a:r>
              <a:rPr lang="en-US" altLang="de-DE" sz="1800" kern="0" dirty="0" err="1">
                <a:latin typeface="Arial" panose="020B0604020202020204" pitchFamily="34" charset="0"/>
              </a:rPr>
              <a:t>μA</a:t>
            </a:r>
            <a:r>
              <a:rPr lang="en-US" altLang="de-DE" sz="1800" kern="0" dirty="0">
                <a:latin typeface="Arial" panose="020B0604020202020204" pitchFamily="34" charset="0"/>
              </a:rPr>
              <a:t>) </a:t>
            </a:r>
          </a:p>
          <a:p>
            <a:endParaRPr lang="en-US" dirty="0"/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6887937" y="3134722"/>
            <a:ext cx="134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5B8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800" dirty="0" err="1"/>
              <a:t>Figures</a:t>
            </a:r>
            <a:r>
              <a:rPr lang="de-DE" altLang="de-DE" sz="800" dirty="0"/>
              <a:t> </a:t>
            </a:r>
            <a:r>
              <a:rPr lang="de-DE" altLang="de-DE" sz="800" dirty="0" err="1"/>
              <a:t>from</a:t>
            </a:r>
            <a:r>
              <a:rPr lang="de-DE" altLang="de-DE" sz="800" dirty="0"/>
              <a:t> Hamamatsu</a:t>
            </a:r>
          </a:p>
        </p:txBody>
      </p:sp>
      <p:sp>
        <p:nvSpPr>
          <p:cNvPr id="14" name="Rechteck 13"/>
          <p:cNvSpPr/>
          <p:nvPr/>
        </p:nvSpPr>
        <p:spPr>
          <a:xfrm>
            <a:off x="2339752" y="1740865"/>
            <a:ext cx="24176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1" indent="-274638"/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H8500: </a:t>
            </a:r>
          </a:p>
          <a:p>
            <a:pPr marL="641350" lvl="1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Array 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of 8x8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pixel</a:t>
            </a:r>
          </a:p>
          <a:p>
            <a:pPr marL="641350" lvl="1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pitch 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6.08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641350" lvl="1" indent="-285750">
              <a:buClr>
                <a:srgbClr val="005B82"/>
              </a:buClr>
              <a:buFont typeface="Arial" panose="020B0604020202020204" pitchFamily="34" charset="0"/>
              <a:buChar char="•"/>
            </a:pPr>
            <a:r>
              <a:rPr lang="de-DE" altLang="de-DE" dirty="0"/>
              <a:t>3% </a:t>
            </a:r>
            <a:r>
              <a:rPr lang="de-DE" altLang="de-DE" dirty="0" err="1"/>
              <a:t>crosstalk</a:t>
            </a:r>
            <a:endParaRPr lang="de-DE" altLang="de-DE" dirty="0"/>
          </a:p>
          <a:p>
            <a:pPr marL="630238" lvl="1" indent="-274638"/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434721" y="1746594"/>
            <a:ext cx="27029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1" indent="-274638">
              <a:defRPr/>
            </a:pPr>
            <a:r>
              <a:rPr lang="en-US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H9500:</a:t>
            </a:r>
          </a:p>
          <a:p>
            <a:pPr marL="641350" lvl="1" indent="-285750"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Array </a:t>
            </a:r>
            <a:r>
              <a:rPr lang="en-US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of 16x16 </a:t>
            </a:r>
            <a:r>
              <a:rPr lang="en-US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pixel </a:t>
            </a:r>
          </a:p>
          <a:p>
            <a:pPr marL="641350" lvl="1" indent="-285750"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pitch </a:t>
            </a:r>
            <a:r>
              <a:rPr lang="en-US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3.04 </a:t>
            </a:r>
            <a:r>
              <a:rPr lang="en-US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641350" lvl="1" indent="-285750"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5% </a:t>
            </a:r>
            <a:r>
              <a:rPr lang="de-DE" altLang="de-DE" dirty="0" err="1"/>
              <a:t>crosstalk</a:t>
            </a:r>
            <a:endParaRPr lang="de-DE" altLang="de-DE" dirty="0"/>
          </a:p>
          <a:p>
            <a:pPr marL="630238" lvl="1" indent="-274638">
              <a:defRPr/>
            </a:pPr>
            <a:endParaRPr lang="en-US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0" y="1287581"/>
            <a:ext cx="1636660" cy="1800000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52241"/>
            <a:ext cx="1668488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080715" y="443192"/>
            <a:ext cx="6207342" cy="65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pPr defTabSz="685800">
              <a:defRPr/>
            </a:pPr>
            <a:r>
              <a:rPr lang="en-US" sz="2100" kern="0" dirty="0">
                <a:latin typeface="Arial"/>
                <a:cs typeface="Arial"/>
              </a:rPr>
              <a:t>Standard Neutron Scintillator: </a:t>
            </a:r>
          </a:p>
          <a:p>
            <a:pPr defTabSz="685800">
              <a:defRPr/>
            </a:pPr>
            <a:r>
              <a:rPr lang="en-US" sz="2100" kern="0" dirty="0">
                <a:latin typeface="Arial"/>
                <a:cs typeface="Arial"/>
              </a:rPr>
              <a:t>GS20-</a:t>
            </a:r>
            <a:r>
              <a:rPr lang="en-US" sz="2100" kern="0" baseline="30000" dirty="0">
                <a:latin typeface="Arial"/>
                <a:cs typeface="Arial"/>
              </a:rPr>
              <a:t>6</a:t>
            </a:r>
            <a:r>
              <a:rPr lang="en-US" sz="2100" kern="0" dirty="0">
                <a:latin typeface="Arial"/>
                <a:cs typeface="Arial"/>
              </a:rPr>
              <a:t>Li-glass</a:t>
            </a:r>
          </a:p>
        </p:txBody>
      </p:sp>
      <p:sp>
        <p:nvSpPr>
          <p:cNvPr id="17" name="Rectangle 12"/>
          <p:cNvSpPr txBox="1">
            <a:spLocks noChangeArrowheads="1"/>
          </p:cNvSpPr>
          <p:nvPr/>
        </p:nvSpPr>
        <p:spPr bwMode="auto">
          <a:xfrm>
            <a:off x="1238252" y="1171258"/>
            <a:ext cx="4130045" cy="33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Neutron capture reaction:</a:t>
            </a:r>
            <a:br>
              <a:rPr lang="en-US" sz="1800" kern="0" dirty="0">
                <a:solidFill>
                  <a:srgbClr val="000000"/>
                </a:solidFill>
                <a:cs typeface="Arial"/>
              </a:rPr>
            </a:br>
            <a:endParaRPr lang="en-US" sz="1800" kern="0" dirty="0">
              <a:solidFill>
                <a:srgbClr val="000000"/>
              </a:solidFill>
              <a:cs typeface="Arial"/>
            </a:endParaRPr>
          </a:p>
          <a:p>
            <a:pPr marL="285750" indent="-28575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  <a:cs typeface="Arial"/>
              </a:rPr>
              <a:t>6.6 </a:t>
            </a:r>
            <a:r>
              <a:rPr lang="en-US" sz="1800" kern="0" dirty="0">
                <a:solidFill>
                  <a:srgbClr val="000000"/>
                </a:solidFill>
                <a:cs typeface="Arial"/>
              </a:rPr>
              <a:t>weight% Li, 95% </a:t>
            </a:r>
            <a:r>
              <a:rPr lang="en-US" sz="1800" kern="0" baseline="30000" dirty="0">
                <a:solidFill>
                  <a:srgbClr val="000000"/>
                </a:solidFill>
                <a:cs typeface="Arial"/>
              </a:rPr>
              <a:t>6</a:t>
            </a:r>
            <a:r>
              <a:rPr lang="en-US" sz="1800" kern="0" dirty="0">
                <a:solidFill>
                  <a:srgbClr val="000000"/>
                </a:solidFill>
                <a:cs typeface="Arial"/>
              </a:rPr>
              <a:t>Li-enriched</a:t>
            </a:r>
          </a:p>
          <a:p>
            <a:pPr marL="285750" indent="-28575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Emission peak at ~390 nm </a:t>
            </a:r>
            <a:r>
              <a:rPr lang="en-US" sz="1800" kern="0" dirty="0" smtClean="0">
                <a:solidFill>
                  <a:srgbClr val="000000"/>
                </a:solidFill>
                <a:cs typeface="Arial"/>
              </a:rPr>
              <a:t/>
            </a:r>
            <a:br>
              <a:rPr lang="en-US" sz="1800" kern="0" dirty="0" smtClean="0">
                <a:solidFill>
                  <a:srgbClr val="000000"/>
                </a:solidFill>
                <a:cs typeface="Arial"/>
              </a:rPr>
            </a:br>
            <a:r>
              <a:rPr lang="en-US" sz="1800" kern="0" dirty="0" smtClean="0">
                <a:solidFill>
                  <a:srgbClr val="000000"/>
                </a:solidFill>
                <a:cs typeface="Arial"/>
              </a:rPr>
              <a:t>(</a:t>
            </a:r>
            <a:r>
              <a:rPr lang="en-US" sz="1800" kern="0" dirty="0">
                <a:solidFill>
                  <a:srgbClr val="000000"/>
                </a:solidFill>
                <a:cs typeface="Arial"/>
              </a:rPr>
              <a:t>Ce doped)</a:t>
            </a:r>
          </a:p>
          <a:p>
            <a:pPr marL="285750" indent="-28575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Light yield ~ 6000 photons/n (corresponds ~1.5 MeV </a:t>
            </a:r>
            <a:r>
              <a:rPr lang="en-US" sz="1800" kern="0" dirty="0" smtClean="0">
                <a:solidFill>
                  <a:srgbClr val="000000"/>
                </a:solidFill>
                <a:cs typeface="Arial"/>
              </a:rPr>
              <a:t>gamma)</a:t>
            </a:r>
          </a:p>
          <a:p>
            <a:pPr marL="285750" indent="-28575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de-DE" sz="1800" kern="0" dirty="0" smtClean="0">
                <a:solidFill>
                  <a:sysClr val="windowText" lastClr="000000"/>
                </a:solidFill>
              </a:rPr>
              <a:t>Neutronen </a:t>
            </a:r>
            <a:r>
              <a:rPr lang="de-DE" sz="1800" kern="0" dirty="0" err="1" smtClean="0">
                <a:solidFill>
                  <a:sysClr val="windowText" lastClr="000000"/>
                </a:solidFill>
              </a:rPr>
              <a:t>Sensitivity</a:t>
            </a:r>
            <a:endParaRPr lang="de-DE" sz="1800" kern="0" dirty="0">
              <a:solidFill>
                <a:sysClr val="windowText" lastClr="000000"/>
              </a:solidFill>
            </a:endParaRPr>
          </a:p>
          <a:p>
            <a:pPr marL="1102046" lvl="2" indent="-28575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de-DE" sz="1800" kern="0" dirty="0" smtClean="0">
                <a:solidFill>
                  <a:sysClr val="windowText" lastClr="000000"/>
                </a:solidFill>
              </a:rPr>
              <a:t>65</a:t>
            </a:r>
            <a:r>
              <a:rPr lang="de-DE" sz="1800" kern="0" dirty="0">
                <a:solidFill>
                  <a:sysClr val="windowText" lastClr="000000"/>
                </a:solidFill>
              </a:rPr>
              <a:t>% </a:t>
            </a:r>
            <a:r>
              <a:rPr lang="de-DE" sz="1800" kern="0" dirty="0" smtClean="0">
                <a:solidFill>
                  <a:sysClr val="windowText" lastClr="000000"/>
                </a:solidFill>
              </a:rPr>
              <a:t>@ 1 Å</a:t>
            </a:r>
          </a:p>
          <a:p>
            <a:pPr marL="1102046" lvl="2" indent="-28575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Arial" panose="020B0604020202020204" pitchFamily="34" charset="0"/>
              <a:buChar char="•"/>
              <a:defRPr/>
            </a:pPr>
            <a:r>
              <a:rPr lang="de-DE" sz="1800" kern="0" dirty="0" smtClean="0">
                <a:solidFill>
                  <a:sysClr val="windowText" lastClr="000000"/>
                </a:solidFill>
              </a:rPr>
              <a:t>85</a:t>
            </a:r>
            <a:r>
              <a:rPr lang="de-DE" sz="1800" kern="0" dirty="0">
                <a:solidFill>
                  <a:sysClr val="windowText" lastClr="000000"/>
                </a:solidFill>
              </a:rPr>
              <a:t>% </a:t>
            </a:r>
            <a:r>
              <a:rPr lang="de-DE" sz="1800" kern="0" dirty="0" smtClean="0">
                <a:solidFill>
                  <a:sysClr val="windowText" lastClr="000000"/>
                </a:solidFill>
              </a:rPr>
              <a:t>@ </a:t>
            </a:r>
            <a:r>
              <a:rPr lang="de-DE" sz="1800" kern="0" dirty="0">
                <a:solidFill>
                  <a:sysClr val="windowText" lastClr="000000"/>
                </a:solidFill>
              </a:rPr>
              <a:t>2 Å</a:t>
            </a: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defRPr/>
            </a:pPr>
            <a:endParaRPr lang="en-US" sz="1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5731" indent="-13573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defRPr/>
            </a:pPr>
            <a:endParaRPr lang="de-DE" sz="15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/>
          </p:nvPr>
        </p:nvGraphicFramePr>
        <p:xfrm>
          <a:off x="2219233" y="1593723"/>
          <a:ext cx="240744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Formel" r:id="rId4" imgW="3200400" imgH="355320" progId="Equation.3">
                  <p:embed/>
                </p:oleObj>
              </mc:Choice>
              <mc:Fallback>
                <p:oleObj name="Formel" r:id="rId4" imgW="3200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233" y="1593723"/>
                        <a:ext cx="2407444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011659" y="1311961"/>
            <a:ext cx="184731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7" descr="C:\My Documents\presentations\ds9g3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5926926" y="580870"/>
            <a:ext cx="2148002" cy="292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074928" y="2571750"/>
            <a:ext cx="1015022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75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www.scintacor.com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8000" r="44750" b="8000"/>
          <a:stretch/>
        </p:blipFill>
        <p:spPr>
          <a:xfrm rot="5400000">
            <a:off x="6189614" y="3394500"/>
            <a:ext cx="391226" cy="18056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17801" r="14300" b="3801"/>
          <a:stretch/>
        </p:blipFill>
        <p:spPr>
          <a:xfrm rot="5400000">
            <a:off x="7658022" y="3808829"/>
            <a:ext cx="994141" cy="113616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68297" y="4606318"/>
            <a:ext cx="19255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Scintillator with support glass</a:t>
            </a:r>
            <a:endParaRPr lang="en-US" sz="1050" dirty="0"/>
          </a:p>
        </p:txBody>
      </p:sp>
      <p:sp>
        <p:nvSpPr>
          <p:cNvPr id="14" name="Textfeld 13"/>
          <p:cNvSpPr txBox="1"/>
          <p:nvPr/>
        </p:nvSpPr>
        <p:spPr>
          <a:xfrm>
            <a:off x="6179254" y="3502752"/>
            <a:ext cx="1407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Pulse height spectra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914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Readout</a:t>
            </a:r>
            <a:r>
              <a:rPr lang="de-DE" altLang="de-DE" dirty="0"/>
              <a:t> Electronics Evaluation System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de-DE" dirty="0"/>
              <a:t>Required parameter for pulse processing: charge per neutron  </a:t>
            </a:r>
          </a:p>
          <a:p>
            <a:pPr marL="538163" lvl="1" indent="-274638">
              <a:defRPr/>
            </a:pPr>
            <a:r>
              <a:rPr lang="en-US" altLang="de-DE" sz="1600" dirty="0"/>
              <a:t>dependent on number of photons hitting photocathode, quantum efficiency, gain of </a:t>
            </a:r>
            <a:r>
              <a:rPr lang="en-US" altLang="de-DE" sz="1600" dirty="0" err="1"/>
              <a:t>MaPMT</a:t>
            </a:r>
            <a:r>
              <a:rPr lang="en-US" altLang="de-DE" sz="1600" dirty="0"/>
              <a:t> </a:t>
            </a:r>
          </a:p>
          <a:p>
            <a:pPr marL="538163" lvl="1" indent="-274638">
              <a:defRPr/>
            </a:pPr>
            <a:r>
              <a:rPr lang="en-US" altLang="de-DE" sz="1600" dirty="0"/>
              <a:t>difficult to predict (reflective effects)</a:t>
            </a:r>
          </a:p>
          <a:p>
            <a:pPr marL="538163" lvl="1" indent="-274638">
              <a:defRPr/>
            </a:pPr>
            <a:r>
              <a:rPr lang="en-US" altLang="de-DE" sz="1600" dirty="0"/>
              <a:t>adjustable to some degree by </a:t>
            </a:r>
            <a:r>
              <a:rPr lang="en-US" altLang="de-DE" sz="1600" dirty="0" err="1"/>
              <a:t>MaPMT</a:t>
            </a:r>
            <a:r>
              <a:rPr lang="en-US" altLang="de-DE" sz="1600" dirty="0"/>
              <a:t> </a:t>
            </a:r>
            <a:r>
              <a:rPr lang="en-US" altLang="de-DE" sz="1600" dirty="0" smtClean="0"/>
              <a:t>gain</a:t>
            </a:r>
            <a:endParaRPr lang="en-US" altLang="de-DE" sz="1600" dirty="0"/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30051" r="30313" b="22701"/>
          <a:stretch>
            <a:fillRect/>
          </a:stretch>
        </p:blipFill>
        <p:spPr bwMode="auto">
          <a:xfrm>
            <a:off x="5868144" y="2156380"/>
            <a:ext cx="251936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31100" r="26201" b="30051"/>
          <a:stretch>
            <a:fillRect/>
          </a:stretch>
        </p:blipFill>
        <p:spPr bwMode="auto">
          <a:xfrm>
            <a:off x="1619672" y="3115301"/>
            <a:ext cx="1680915" cy="15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19094" y="3666247"/>
            <a:ext cx="25058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Pictures of the ROSMAP </a:t>
            </a:r>
          </a:p>
          <a:p>
            <a:pPr algn="ctr"/>
            <a:r>
              <a:rPr lang="en-US" sz="1050" dirty="0" smtClean="0"/>
              <a:t>Readout System attached to a </a:t>
            </a:r>
            <a:r>
              <a:rPr lang="en-US" sz="1050" dirty="0" err="1" smtClean="0"/>
              <a:t>MaPMT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274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Readout</a:t>
            </a:r>
            <a:r>
              <a:rPr lang="de-DE" altLang="de-DE" dirty="0"/>
              <a:t> Electronics Evaluation </a:t>
            </a:r>
            <a:r>
              <a:rPr lang="de-DE" altLang="de-DE" dirty="0" smtClean="0"/>
              <a:t>System 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6375" indent="-285750">
              <a:buFont typeface="Arial" panose="020B0604020202020204" pitchFamily="34" charset="0"/>
              <a:buChar char="•"/>
              <a:defRPr/>
            </a:pPr>
            <a:r>
              <a:rPr lang="en-US" altLang="de-DE" dirty="0" smtClean="0"/>
              <a:t>ROSMAP </a:t>
            </a:r>
            <a:r>
              <a:rPr lang="en-US" altLang="de-DE" dirty="0"/>
              <a:t>readout system for evaluation</a:t>
            </a:r>
          </a:p>
          <a:p>
            <a:pPr marL="549275" lvl="1">
              <a:defRPr/>
            </a:pPr>
            <a:r>
              <a:rPr lang="en-US" altLang="de-DE" sz="1600" dirty="0"/>
              <a:t>digitization and counting mode available, but only digitization mode used for tests</a:t>
            </a:r>
          </a:p>
          <a:p>
            <a:pPr marL="549275" lvl="1">
              <a:defRPr/>
            </a:pPr>
            <a:r>
              <a:rPr lang="en-US" altLang="de-DE" sz="1600" dirty="0"/>
              <a:t>2x VA32HDR14.3 ASICs for digitization of channels with 10:1 (changed to 3:1) charge splitter for measurement up to 200pC input charge</a:t>
            </a:r>
          </a:p>
          <a:p>
            <a:pPr marL="549275" lvl="1">
              <a:defRPr/>
            </a:pPr>
            <a:r>
              <a:rPr lang="en-US" altLang="de-DE" sz="1600" dirty="0"/>
              <a:t>trigger derived from PMT dynode signal</a:t>
            </a:r>
          </a:p>
          <a:p>
            <a:pPr marL="549275" lvl="1">
              <a:defRPr/>
            </a:pPr>
            <a:r>
              <a:rPr lang="en-US" altLang="de-DE" sz="1600" dirty="0"/>
              <a:t>14 bit ADC, data values are delivered with 8 bit resolution via </a:t>
            </a:r>
            <a:r>
              <a:rPr lang="en-US" altLang="de-DE" sz="1600" dirty="0" err="1"/>
              <a:t>ModBus</a:t>
            </a:r>
            <a:r>
              <a:rPr lang="en-US" altLang="de-DE" sz="1600" dirty="0"/>
              <a:t> interface</a:t>
            </a:r>
          </a:p>
          <a:p>
            <a:pPr marL="549275" lvl="1">
              <a:defRPr/>
            </a:pPr>
            <a:r>
              <a:rPr lang="en-US" altLang="de-DE" sz="1600" dirty="0"/>
              <a:t>read out rate of ~50 Hz achieved for digitization mode (with python interface)</a:t>
            </a:r>
          </a:p>
          <a:p>
            <a:pPr marL="549275" lvl="1">
              <a:defRPr/>
            </a:pPr>
            <a:r>
              <a:rPr lang="en-US" altLang="de-DE" sz="1600" dirty="0"/>
              <a:t>external high voltage supply for </a:t>
            </a:r>
            <a:r>
              <a:rPr lang="en-US" altLang="de-DE" sz="1600" dirty="0" err="1"/>
              <a:t>MaPMT</a:t>
            </a:r>
            <a:endParaRPr lang="en-US" altLang="de-DE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254186"/>
            <a:ext cx="7951614" cy="36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Jülich">
      <a:dk1>
        <a:sysClr val="windowText" lastClr="000000"/>
      </a:dk1>
      <a:lt1>
        <a:sysClr val="window" lastClr="FFFFFF"/>
      </a:lt1>
      <a:dk2>
        <a:srgbClr val="005B82"/>
      </a:dk2>
      <a:lt2>
        <a:srgbClr val="EEECE1"/>
      </a:lt2>
      <a:accent1>
        <a:srgbClr val="002060"/>
      </a:accent1>
      <a:accent2>
        <a:srgbClr val="00007F"/>
      </a:accent2>
      <a:accent3>
        <a:srgbClr val="6565FF"/>
      </a:accent3>
      <a:accent4>
        <a:srgbClr val="9999FF"/>
      </a:accent4>
      <a:accent5>
        <a:srgbClr val="CBCBFF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Bildschirmpräsentation (16:9)</PresentationFormat>
  <Paragraphs>107</Paragraphs>
  <Slides>13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Larissa</vt:lpstr>
      <vt:lpstr>Formel</vt:lpstr>
      <vt:lpstr>Scintillator detectors with direct readout and MaPMTs</vt:lpstr>
      <vt:lpstr>Outline</vt:lpstr>
      <vt:lpstr>SKADI Detector Requirements</vt:lpstr>
      <vt:lpstr>Multianode Photomultiplier (MaPMT)</vt:lpstr>
      <vt:lpstr>Hamamatsu H8500 / H9500 Flat-Panel MaPMT</vt:lpstr>
      <vt:lpstr>PowerPoint-Präsentation</vt:lpstr>
      <vt:lpstr>Readout Electronics Evaluation System</vt:lpstr>
      <vt:lpstr>Readout Electronics Evaluation System </vt:lpstr>
      <vt:lpstr>System Overview</vt:lpstr>
      <vt:lpstr>3D Model of one MaPMT Module and the Trenz-Lifter</vt:lpstr>
      <vt:lpstr>Test Setup @ TREFF</vt:lpstr>
      <vt:lpstr>Conclusion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Ralf Engels</cp:lastModifiedBy>
  <cp:revision>158</cp:revision>
  <cp:lastPrinted>2011-05-13T10:04:16Z</cp:lastPrinted>
  <dcterms:created xsi:type="dcterms:W3CDTF">2011-04-21T10:53:40Z</dcterms:created>
  <dcterms:modified xsi:type="dcterms:W3CDTF">2017-06-13T05:38:51Z</dcterms:modified>
</cp:coreProperties>
</file>