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36" r:id="rId8"/>
  </p:sldMasterIdLst>
  <p:sldIdLst>
    <p:sldId id="338" r:id="rId9"/>
    <p:sldId id="339" r:id="rId10"/>
    <p:sldId id="313" r:id="rId11"/>
    <p:sldId id="340" r:id="rId12"/>
    <p:sldId id="342" r:id="rId13"/>
    <p:sldId id="343" r:id="rId14"/>
    <p:sldId id="344" r:id="rId15"/>
    <p:sldId id="316" r:id="rId16"/>
    <p:sldId id="312" r:id="rId17"/>
    <p:sldId id="347" r:id="rId18"/>
    <p:sldId id="318" r:id="rId19"/>
    <p:sldId id="346" r:id="rId20"/>
    <p:sldId id="345" r:id="rId21"/>
    <p:sldId id="353" r:id="rId22"/>
    <p:sldId id="348" r:id="rId23"/>
    <p:sldId id="350" r:id="rId24"/>
    <p:sldId id="351" r:id="rId25"/>
    <p:sldId id="354" r:id="rId26"/>
    <p:sldId id="352" r:id="rId27"/>
    <p:sldId id="355" r:id="rId28"/>
    <p:sldId id="366" r:id="rId29"/>
    <p:sldId id="308" r:id="rId30"/>
    <p:sldId id="333" r:id="rId31"/>
    <p:sldId id="356" r:id="rId32"/>
    <p:sldId id="357" r:id="rId33"/>
    <p:sldId id="358" r:id="rId34"/>
    <p:sldId id="359" r:id="rId35"/>
    <p:sldId id="363" r:id="rId36"/>
    <p:sldId id="365" r:id="rId37"/>
    <p:sldId id="360" r:id="rId38"/>
    <p:sldId id="361" r:id="rId39"/>
    <p:sldId id="362" r:id="rId40"/>
    <p:sldId id="367" r:id="rId41"/>
    <p:sldId id="364" r:id="rId42"/>
    <p:sldId id="368" r:id="rId43"/>
    <p:sldId id="319" r:id="rId44"/>
    <p:sldId id="329" r:id="rId45"/>
    <p:sldId id="330" r:id="rId46"/>
    <p:sldId id="33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  <a:srgbClr val="00CC66"/>
    <a:srgbClr val="00DA63"/>
    <a:srgbClr val="80808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30539-94A1-42AD-9BB1-DC8D060B4428}" type="datetimeFigureOut">
              <a:rPr lang="en-GB" smtClean="0"/>
              <a:t>24/05/2019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30539-94A1-42AD-9BB1-DC8D060B4428}" type="datetimeFigureOut">
              <a:rPr lang="en-GB" smtClean="0"/>
              <a:t>24/05/2019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30539-94A1-42AD-9BB1-DC8D060B4428}" type="datetimeFigureOut">
              <a:rPr lang="en-GB" smtClean="0"/>
              <a:t>24/05/2019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large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5B070-51DF-4D0C-A738-B5F86B51D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D064-3854-4964-88F2-39E5F48A7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A8852-CB43-40B1-8910-8AD83B44E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89B7F-5826-413A-8518-4EC1C97ED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319D5-F0C7-45FA-ABD8-DD657DAA0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5F46-9448-41B8-A39F-792D04125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846B9-89A3-4D04-8201-077A3907F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FFCE1-5449-4B82-92B0-1E0076B77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30539-94A1-42AD-9BB1-DC8D060B4428}" type="datetimeFigureOut">
              <a:rPr lang="en-GB" smtClean="0"/>
              <a:t>24/05/2019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471F0-C126-4991-A0DC-1656666BE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C5047-F833-4137-9DDD-E70D025CE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EBE24-C78B-414F-90A8-6D1286553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4BF3-A7D3-4972-AE3B-215D5EDFD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CD0E3-9457-41D0-9996-4884E270B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8FBBC-86E2-4539-A165-9F4593E5B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C65DD-3860-4A8F-AD05-A2B1607FC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7F4C1-B237-4913-BA23-2EE75CA2F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3CA11-3F2C-4C46-B7F6-D8E8BD78F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E8D7A-F760-44D5-B985-AA6B734AB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30539-94A1-42AD-9BB1-DC8D060B4428}" type="datetimeFigureOut">
              <a:rPr lang="en-GB" smtClean="0"/>
              <a:t>24/05/2019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B4D96-6BF4-4124-A53B-EE98B1E10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DF30C-4C36-4784-961B-605D60988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312D-27B1-49FF-8A0A-C5B6FD357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222F7-8C81-41E5-B04A-2636F6E70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large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GB" sz="4000" kern="1200" dirty="0">
                <a:solidFill>
                  <a:schemeClr val="accent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lvl="0" algn="ctr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30539-94A1-42AD-9BB1-DC8D060B4428}" type="datetimeFigureOut">
              <a:rPr lang="en-GB" smtClean="0"/>
              <a:t>24/05/2019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botto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227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371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193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GB" sz="4000" kern="1200" dirty="0">
                <a:solidFill>
                  <a:schemeClr val="accent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lvl="0" algn="ctr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62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1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30539-94A1-42AD-9BB1-DC8D060B4428}" type="datetimeFigureOut">
              <a:rPr lang="en-GB" smtClean="0"/>
              <a:t>24/05/2019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6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176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147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131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00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494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large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5B070-51DF-4D0C-A738-B5F86B51D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017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D064-3854-4964-88F2-39E5F48A7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296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A8852-CB43-40B1-8910-8AD83B44E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849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89B7F-5826-413A-8518-4EC1C97ED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0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30539-94A1-42AD-9BB1-DC8D060B4428}" type="datetimeFigureOut">
              <a:rPr lang="en-GB" smtClean="0"/>
              <a:t>24/05/2019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319D5-F0C7-45FA-ABD8-DD657DAA0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22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5F46-9448-41B8-A39F-792D04125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873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846B9-89A3-4D04-8201-077A3907F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755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FFCE1-5449-4B82-92B0-1E0076B77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215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471F0-C126-4991-A0DC-1656666BE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041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C5047-F833-4137-9DDD-E70D025CE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303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EBE24-C78B-414F-90A8-6D1286553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176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79F67-3797-4C91-8B4A-3BF67D481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7757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67EED-8F79-484E-8141-2D70C2D8E5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5627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BF140-1843-43B7-9B7E-B6E58662A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8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30539-94A1-42AD-9BB1-DC8D060B4428}" type="datetimeFigureOut">
              <a:rPr lang="en-GB" smtClean="0"/>
              <a:t>24/05/2019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820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208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2669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67769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21884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0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3735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43208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45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30539-94A1-42AD-9BB1-DC8D060B4428}" type="datetimeFigureOut">
              <a:rPr lang="en-GB" smtClean="0"/>
              <a:t>24/05/2019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30539-94A1-42AD-9BB1-DC8D060B4428}" type="datetimeFigureOut">
              <a:rPr lang="en-GB" smtClean="0"/>
              <a:t>24/05/2019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.emf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74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isissmallbotto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fld id="{D7B30539-94A1-42AD-9BB1-DC8D060B4428}" type="datetimeFigureOut">
              <a:rPr lang="en-GB" smtClean="0"/>
              <a:t>24/05/2019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4000" kern="1200" dirty="0" smtClean="0">
          <a:solidFill>
            <a:schemeClr val="accent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sislarget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94E88F-D904-42B8-8287-ACE3F59AD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sissmallt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908050"/>
            <a:ext cx="6275387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CDAE0A-CF01-460E-A901-AD25C1C55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sislargebotto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isissmallbotto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7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000" kern="1200" dirty="0" smtClean="0">
          <a:solidFill>
            <a:schemeClr val="accent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sislarget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94E88F-D904-42B8-8287-ACE3F59AD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5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89" r="51477" b="36159"/>
          <a:stretch>
            <a:fillRect/>
          </a:stretch>
        </p:blipFill>
        <p:spPr bwMode="auto">
          <a:xfrm>
            <a:off x="-36513" y="-96838"/>
            <a:ext cx="9242426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929063"/>
            <a:ext cx="7772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F9B8254-7F15-43E5-813F-4A23FE5D0C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69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189"/>
          <a:stretch>
            <a:fillRect/>
          </a:stretch>
        </p:blipFill>
        <p:spPr bwMode="auto">
          <a:xfrm>
            <a:off x="1225550" y="5570538"/>
            <a:ext cx="80057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A29D0CA8-D2C0-46C8-865D-5DB2575A26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00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3C8C93"/>
                </a:solidFill>
                <a:latin typeface="Calibri" panose="020F0502020204030204" pitchFamily="34" charset="0"/>
              </a:rPr>
              <a:t>WP 9.2.1 Development of a WSF detector at ISIS </a:t>
            </a:r>
            <a:r>
              <a:rPr lang="en-US" altLang="en-US" dirty="0" smtClean="0">
                <a:solidFill>
                  <a:srgbClr val="3C8C93"/>
                </a:solidFill>
                <a:latin typeface="Calibri" panose="020F0502020204030204" pitchFamily="34" charset="0"/>
              </a:rPr>
              <a:t>for </a:t>
            </a:r>
            <a:br>
              <a:rPr lang="en-US" altLang="en-US" dirty="0" smtClean="0">
                <a:solidFill>
                  <a:srgbClr val="3C8C93"/>
                </a:solidFill>
                <a:latin typeface="Calibri" panose="020F0502020204030204" pitchFamily="34" charset="0"/>
              </a:rPr>
            </a:br>
            <a:r>
              <a:rPr lang="en-US" altLang="en-US" dirty="0" smtClean="0">
                <a:solidFill>
                  <a:srgbClr val="3C8C93"/>
                </a:solidFill>
                <a:latin typeface="Calibri" panose="020F0502020204030204" pitchFamily="34" charset="0"/>
              </a:rPr>
              <a:t>reflectometry applications</a:t>
            </a:r>
            <a:endParaRPr lang="en-US" altLang="en-US" dirty="0" smtClean="0">
              <a:solidFill>
                <a:srgbClr val="3C8C93"/>
              </a:solidFill>
              <a:latin typeface="Calibri" panose="020F0502020204030204" pitchFamily="34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4132384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Jeff Sykora, Erik Schooneveld, Nigel Rhodes, Martin Sharkey, Sarah Mann and Nick Ferguson</a:t>
            </a:r>
          </a:p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28 May 2019</a:t>
            </a:r>
          </a:p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Bilbao</a:t>
            </a:r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901"/>
            <a:ext cx="9144000" cy="1143000"/>
          </a:xfrm>
        </p:spPr>
        <p:txBody>
          <a:bodyPr/>
          <a:lstStyle/>
          <a:p>
            <a:r>
              <a:rPr lang="en-GB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Ghosting</a:t>
            </a:r>
            <a:endParaRPr lang="en-GB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" y="1291315"/>
            <a:ext cx="8229600" cy="3776663"/>
          </a:xfrm>
        </p:spPr>
        <p:txBody>
          <a:bodyPr/>
          <a:lstStyle/>
          <a:p>
            <a:r>
              <a:rPr lang="en-GB" sz="2000" dirty="0" smtClean="0"/>
              <a:t>Ghosting is an issue with this coding scheme</a:t>
            </a:r>
          </a:p>
          <a:p>
            <a:pPr lvl="1"/>
            <a:r>
              <a:rPr lang="en-GB" sz="1800" dirty="0" smtClean="0"/>
              <a:t>N.B. This was expected</a:t>
            </a:r>
          </a:p>
          <a:p>
            <a:r>
              <a:rPr lang="en-GB" sz="2000" dirty="0" smtClean="0"/>
              <a:t>Example:</a:t>
            </a:r>
          </a:p>
          <a:p>
            <a:pPr lvl="1"/>
            <a:endParaRPr lang="en-GB" sz="1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195" y="4773954"/>
            <a:ext cx="451909" cy="58102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>
            <a:off x="4487104" y="5071901"/>
            <a:ext cx="1210822" cy="0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116651"/>
              </p:ext>
            </p:extLst>
          </p:nvPr>
        </p:nvGraphicFramePr>
        <p:xfrm>
          <a:off x="5866154" y="1982661"/>
          <a:ext cx="1170555" cy="3894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1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0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01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 dirty="0" smtClean="0">
                          <a:solidFill>
                            <a:srgbClr val="494529"/>
                          </a:solidFill>
                          <a:effectLst/>
                          <a:latin typeface="Calibri"/>
                        </a:rPr>
                        <a:t>Fibre no.</a:t>
                      </a:r>
                      <a:endParaRPr lang="en-GB" sz="700" b="0" i="0" u="none" strike="noStrike" dirty="0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PMT 1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PMT 2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effectLst/>
                        </a:rPr>
                        <a:t>1</a:t>
                      </a:r>
                      <a:endParaRPr lang="en-GB" sz="700" b="0" i="0" u="none" strike="noStrike" dirty="0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effectLst/>
                        </a:rPr>
                        <a:t>1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effectLst/>
                        </a:rPr>
                        <a:t>9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11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11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12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12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1933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13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9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13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14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11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14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12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13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14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16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16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21933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16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9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17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9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18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19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20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11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21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11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22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12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23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12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21933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24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13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13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26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14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27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14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28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29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30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16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17462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31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16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21933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32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effectLst/>
                        </a:rPr>
                        <a:t>9</a:t>
                      </a:r>
                      <a:endParaRPr lang="en-GB" sz="700" b="0" i="0" u="none" strike="noStrike" dirty="0">
                        <a:solidFill>
                          <a:srgbClr val="494529"/>
                        </a:solidFill>
                        <a:effectLst/>
                        <a:latin typeface="Calibri"/>
                      </a:endParaRPr>
                    </a:p>
                  </a:txBody>
                  <a:tcPr marL="6097" marR="6097" marT="6097" marB="0" anchor="b"/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5769770" y="3057248"/>
            <a:ext cx="1457092" cy="586800"/>
          </a:xfrm>
          <a:prstGeom prst="rect">
            <a:avLst/>
          </a:prstGeom>
          <a:solidFill>
            <a:srgbClr val="FF0000">
              <a:alpha val="34118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7127" y="3191064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Direct beam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62336" y="4803690"/>
            <a:ext cx="1457092" cy="396000"/>
          </a:xfrm>
          <a:prstGeom prst="rect">
            <a:avLst/>
          </a:prstGeom>
          <a:solidFill>
            <a:srgbClr val="7030A0">
              <a:alpha val="34118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3838" y="4863190"/>
            <a:ext cx="1566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Location of ghosts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49580" y="2355006"/>
            <a:ext cx="2777714" cy="164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>
                <a:solidFill>
                  <a:srgbClr val="00206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>
                <a:solidFill>
                  <a:srgbClr val="00206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>
                <a:solidFill>
                  <a:srgbClr val="00206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0" hangingPunct="0">
              <a:buFont typeface="Calibri" panose="020F0502020204030204" pitchFamily="34" charset="0"/>
              <a:buChar char="—"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Ghosts caused by :</a:t>
            </a:r>
          </a:p>
          <a:p>
            <a:pPr lvl="1" eaLnBrk="0" hangingPunct="0">
              <a:buFont typeface="Calibri" panose="020F0502020204030204" pitchFamily="34" charset="0"/>
              <a:buChar char="—"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Afterglow</a:t>
            </a:r>
          </a:p>
          <a:p>
            <a:pPr lvl="1" eaLnBrk="0" hangingPunct="0">
              <a:buFont typeface="Calibri" panose="020F0502020204030204" pitchFamily="34" charset="0"/>
              <a:buChar char="—"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Coding</a:t>
            </a:r>
          </a:p>
          <a:p>
            <a:pPr lvl="1" eaLnBrk="0" hangingPunct="0">
              <a:buFont typeface="Calibri" panose="020F0502020204030204" pitchFamily="34" charset="0"/>
              <a:buChar char="—"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Cross-talk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3" t="50334" r="6708" b="26476"/>
          <a:stretch/>
        </p:blipFill>
        <p:spPr bwMode="auto">
          <a:xfrm>
            <a:off x="278468" y="3872753"/>
            <a:ext cx="3419074" cy="152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 flipH="1" flipV="1">
            <a:off x="1444598" y="4157063"/>
            <a:ext cx="2590597" cy="852927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1444598" y="4863191"/>
            <a:ext cx="2590597" cy="146799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192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46944"/>
            <a:ext cx="9144000" cy="1143000"/>
          </a:xfrm>
        </p:spPr>
        <p:txBody>
          <a:bodyPr/>
          <a:lstStyle/>
          <a:p>
            <a:r>
              <a:rPr lang="en-GB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geometry</a:t>
            </a:r>
            <a:endParaRPr lang="en-GB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91851"/>
            <a:ext cx="8229600" cy="3776663"/>
          </a:xfrm>
        </p:spPr>
        <p:txBody>
          <a:bodyPr/>
          <a:lstStyle/>
          <a:p>
            <a:r>
              <a:rPr lang="en-GB" sz="2000" dirty="0" smtClean="0"/>
              <a:t>Takes advantage of reflectometer operation</a:t>
            </a:r>
          </a:p>
          <a:p>
            <a:r>
              <a:rPr lang="en-GB" sz="2000" dirty="0" smtClean="0"/>
              <a:t>Optimise rate capability in </a:t>
            </a:r>
            <a:r>
              <a:rPr lang="en-GB" sz="2000" dirty="0" smtClean="0"/>
              <a:t>one section</a:t>
            </a:r>
            <a:endParaRPr lang="en-GB" sz="2000" dirty="0" smtClean="0"/>
          </a:p>
          <a:p>
            <a:r>
              <a:rPr lang="en-GB" sz="2000" dirty="0" smtClean="0"/>
              <a:t>Eliminates ghosting</a:t>
            </a:r>
          </a:p>
          <a:p>
            <a:r>
              <a:rPr lang="en-GB" sz="2000" dirty="0" smtClean="0"/>
              <a:t>Remains cost-effective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24" y="2342710"/>
            <a:ext cx="3132204" cy="41762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19069" b="20692"/>
          <a:stretch/>
        </p:blipFill>
        <p:spPr>
          <a:xfrm>
            <a:off x="583988" y="2912322"/>
            <a:ext cx="3826648" cy="360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48851"/>
            <a:ext cx="9144000" cy="1143000"/>
          </a:xfrm>
        </p:spPr>
        <p:txBody>
          <a:bodyPr/>
          <a:lstStyle/>
          <a:p>
            <a:r>
              <a:rPr lang="en-GB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Optimisation of rate capability</a:t>
            </a:r>
            <a:br>
              <a:rPr lang="en-GB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Ghost elimination</a:t>
            </a:r>
            <a:endParaRPr lang="en-GB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91851"/>
            <a:ext cx="8229600" cy="3776663"/>
          </a:xfrm>
        </p:spPr>
        <p:txBody>
          <a:bodyPr/>
          <a:lstStyle/>
          <a:p>
            <a:r>
              <a:rPr lang="en-GB" sz="2000" dirty="0" err="1" smtClean="0"/>
              <a:t>Uncoded</a:t>
            </a:r>
            <a:r>
              <a:rPr lang="en-GB" sz="2000" dirty="0" smtClean="0"/>
              <a:t> fibres in detectors pixels seeing highest </a:t>
            </a:r>
            <a:r>
              <a:rPr lang="en-GB" sz="2000" dirty="0" smtClean="0"/>
              <a:t>rate – specular reflection</a:t>
            </a:r>
            <a:endParaRPr lang="en-GB" sz="2000" dirty="0" smtClean="0"/>
          </a:p>
          <a:p>
            <a:pPr lvl="1"/>
            <a:r>
              <a:rPr lang="en-GB" sz="1800" dirty="0" smtClean="0"/>
              <a:t>Off specular is very low rate</a:t>
            </a:r>
          </a:p>
          <a:p>
            <a:r>
              <a:rPr lang="en-GB" sz="2000" dirty="0" smtClean="0"/>
              <a:t>Optical dividers between </a:t>
            </a:r>
            <a:r>
              <a:rPr lang="en-GB" sz="2000" dirty="0" smtClean="0"/>
              <a:t>fibres</a:t>
            </a:r>
          </a:p>
        </p:txBody>
      </p:sp>
      <p:cxnSp>
        <p:nvCxnSpPr>
          <p:cNvPr id="19" name="Straight Arrow Connector 18"/>
          <p:cNvCxnSpPr>
            <a:stCxn id="3" idx="1"/>
          </p:cNvCxnSpPr>
          <p:nvPr/>
        </p:nvCxnSpPr>
        <p:spPr bwMode="auto">
          <a:xfrm>
            <a:off x="1754294" y="5002306"/>
            <a:ext cx="1285173" cy="3091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Flowchart: Magnetic Disk 2"/>
          <p:cNvSpPr/>
          <p:nvPr/>
        </p:nvSpPr>
        <p:spPr bwMode="auto">
          <a:xfrm>
            <a:off x="1174149" y="5002306"/>
            <a:ext cx="1160289" cy="161365"/>
          </a:xfrm>
          <a:prstGeom prst="flowChartMagneticDisk">
            <a:avLst/>
          </a:prstGeom>
          <a:solidFill>
            <a:srgbClr val="BBE0E3">
              <a:alpha val="6117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5" name="Straight Arrow Connector 4"/>
          <p:cNvCxnSpPr>
            <a:endCxn id="3" idx="1"/>
          </p:cNvCxnSpPr>
          <p:nvPr/>
        </p:nvCxnSpPr>
        <p:spPr bwMode="auto">
          <a:xfrm>
            <a:off x="649752" y="4694446"/>
            <a:ext cx="1104542" cy="3078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1754293" y="4479792"/>
            <a:ext cx="0" cy="5225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3" idx="1"/>
          </p:cNvCxnSpPr>
          <p:nvPr/>
        </p:nvCxnSpPr>
        <p:spPr bwMode="auto">
          <a:xfrm flipV="1">
            <a:off x="1754294" y="4741049"/>
            <a:ext cx="330413" cy="261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3" idx="1"/>
          </p:cNvCxnSpPr>
          <p:nvPr/>
        </p:nvCxnSpPr>
        <p:spPr bwMode="auto">
          <a:xfrm>
            <a:off x="1754294" y="5002306"/>
            <a:ext cx="910557" cy="37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754293" y="4670889"/>
            <a:ext cx="1316865" cy="3314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93677" y="4312493"/>
            <a:ext cx="7633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anose="030F0702030302020204" pitchFamily="66" charset="0"/>
              </a:rPr>
              <a:t>Incident </a:t>
            </a:r>
          </a:p>
          <a:p>
            <a:r>
              <a:rPr lang="en-GB" sz="1050" dirty="0" smtClean="0">
                <a:latin typeface="Comic Sans MS" panose="030F0702030302020204" pitchFamily="66" charset="0"/>
              </a:rPr>
              <a:t>beam </a:t>
            </a:r>
            <a:r>
              <a:rPr lang="en-GB" sz="1050" b="1" dirty="0" err="1" smtClean="0">
                <a:latin typeface="Comic Sans MS" panose="030F0702030302020204" pitchFamily="66" charset="0"/>
              </a:rPr>
              <a:t>k</a:t>
            </a:r>
            <a:r>
              <a:rPr lang="en-GB" sz="1050" b="1" baseline="-25000" dirty="0" err="1" smtClean="0">
                <a:latin typeface="Comic Sans MS" panose="030F0702030302020204" pitchFamily="66" charset="0"/>
              </a:rPr>
              <a:t>i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87350" y="5330322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anose="030F0702030302020204" pitchFamily="66" charset="0"/>
              </a:rPr>
              <a:t>Transmitted </a:t>
            </a:r>
          </a:p>
          <a:p>
            <a:r>
              <a:rPr lang="en-GB" sz="1050" dirty="0" smtClean="0">
                <a:latin typeface="Comic Sans MS" panose="030F0702030302020204" pitchFamily="66" charset="0"/>
              </a:rPr>
              <a:t>beam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92218" y="4295468"/>
            <a:ext cx="8483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anose="030F0702030302020204" pitchFamily="66" charset="0"/>
              </a:rPr>
              <a:t>Reflected </a:t>
            </a:r>
          </a:p>
          <a:p>
            <a:r>
              <a:rPr lang="en-GB" sz="1050" dirty="0" smtClean="0">
                <a:latin typeface="Comic Sans MS" panose="030F0702030302020204" pitchFamily="66" charset="0"/>
              </a:rPr>
              <a:t>beam </a:t>
            </a:r>
            <a:r>
              <a:rPr lang="en-GB" sz="1050" b="1" dirty="0" err="1" smtClean="0">
                <a:latin typeface="Comic Sans MS" panose="030F0702030302020204" pitchFamily="66" charset="0"/>
              </a:rPr>
              <a:t>k</a:t>
            </a:r>
            <a:r>
              <a:rPr lang="en-GB" sz="1050" b="1" baseline="-25000" dirty="0" err="1" smtClean="0">
                <a:latin typeface="Comic Sans MS" panose="030F0702030302020204" pitchFamily="66" charset="0"/>
              </a:rPr>
              <a:t>f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02649" y="4244759"/>
            <a:ext cx="3032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 smtClean="0">
                <a:latin typeface="Comic Sans MS" panose="030F0702030302020204" pitchFamily="66" charset="0"/>
              </a:rPr>
              <a:t>q</a:t>
            </a:r>
            <a:r>
              <a:rPr lang="en-GB" sz="1050" baseline="-25000" dirty="0" err="1" smtClean="0">
                <a:latin typeface="Comic Sans MS" panose="030F0702030302020204" pitchFamily="66" charset="0"/>
              </a:rPr>
              <a:t>z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90532" y="4533082"/>
            <a:ext cx="3016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 smtClean="0">
                <a:latin typeface="Comic Sans MS" panose="030F0702030302020204" pitchFamily="66" charset="0"/>
              </a:rPr>
              <a:t>q</a:t>
            </a:r>
            <a:r>
              <a:rPr lang="en-GB" sz="1050" baseline="-25000" dirty="0" err="1" smtClean="0">
                <a:latin typeface="Comic Sans MS" panose="030F0702030302020204" pitchFamily="66" charset="0"/>
              </a:rPr>
              <a:t>y</a:t>
            </a:r>
            <a:endParaRPr lang="en-GB" sz="1050" baseline="-25000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35459" y="4830092"/>
            <a:ext cx="3080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 smtClean="0">
                <a:latin typeface="Comic Sans MS" panose="030F0702030302020204" pitchFamily="66" charset="0"/>
              </a:rPr>
              <a:t>q</a:t>
            </a:r>
            <a:r>
              <a:rPr lang="en-GB" sz="1050" baseline="-25000" dirty="0" err="1" smtClean="0">
                <a:latin typeface="Comic Sans MS" panose="030F0702030302020204" pitchFamily="66" charset="0"/>
              </a:rPr>
              <a:t>x</a:t>
            </a:r>
            <a:endParaRPr lang="en-GB" sz="1050" baseline="-25000" dirty="0">
              <a:latin typeface="Comic Sans MS" panose="030F0702030302020204" pitchFamily="66" charset="0"/>
            </a:endParaRPr>
          </a:p>
        </p:txBody>
      </p:sp>
      <p:sp>
        <p:nvSpPr>
          <p:cNvPr id="35" name="Cube 34"/>
          <p:cNvSpPr/>
          <p:nvPr/>
        </p:nvSpPr>
        <p:spPr bwMode="auto">
          <a:xfrm>
            <a:off x="3091308" y="4041802"/>
            <a:ext cx="209431" cy="907564"/>
          </a:xfrm>
          <a:prstGeom prst="cube">
            <a:avLst/>
          </a:prstGeom>
          <a:solidFill>
            <a:srgbClr val="00DA63">
              <a:alpha val="8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091308" y="4652356"/>
            <a:ext cx="209431" cy="45719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66581" y="3593656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78451" y="2613999"/>
            <a:ext cx="2273572" cy="303142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19069" b="20692"/>
          <a:stretch/>
        </p:blipFill>
        <p:spPr>
          <a:xfrm>
            <a:off x="6081290" y="2833709"/>
            <a:ext cx="2983221" cy="281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Reflectometer Operation</a:t>
            </a:r>
            <a:endParaRPr lang="en-GB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91851"/>
            <a:ext cx="8229600" cy="3776663"/>
          </a:xfrm>
        </p:spPr>
        <p:txBody>
          <a:bodyPr/>
          <a:lstStyle/>
          <a:p>
            <a:r>
              <a:rPr lang="en-GB" sz="2000" dirty="0" smtClean="0"/>
              <a:t>Full </a:t>
            </a:r>
            <a:r>
              <a:rPr lang="en-GB" sz="2000" b="1" dirty="0" smtClean="0"/>
              <a:t>q </a:t>
            </a:r>
            <a:r>
              <a:rPr lang="en-GB" sz="2000" dirty="0" smtClean="0"/>
              <a:t>reconstruction</a:t>
            </a:r>
          </a:p>
          <a:p>
            <a:pPr lvl="1"/>
            <a:r>
              <a:rPr lang="en-GB" sz="2000" dirty="0" smtClean="0"/>
              <a:t>Time of flight </a:t>
            </a:r>
          </a:p>
          <a:p>
            <a:pPr lvl="1"/>
            <a:r>
              <a:rPr lang="en-GB" sz="2000" dirty="0" smtClean="0"/>
              <a:t>Several </a:t>
            </a:r>
            <a:r>
              <a:rPr lang="en-GB" sz="2000" dirty="0" smtClean="0"/>
              <a:t>angles to extend q range</a:t>
            </a:r>
          </a:p>
          <a:p>
            <a:r>
              <a:rPr lang="en-GB" sz="2000" dirty="0" smtClean="0"/>
              <a:t>Reflected beam on same detector pixels</a:t>
            </a:r>
            <a:endParaRPr lang="en-GB" sz="2000" dirty="0"/>
          </a:p>
        </p:txBody>
      </p:sp>
      <p:cxnSp>
        <p:nvCxnSpPr>
          <p:cNvPr id="19" name="Straight Arrow Connector 18"/>
          <p:cNvCxnSpPr>
            <a:stCxn id="3" idx="1"/>
          </p:cNvCxnSpPr>
          <p:nvPr/>
        </p:nvCxnSpPr>
        <p:spPr bwMode="auto">
          <a:xfrm>
            <a:off x="2280200" y="4794837"/>
            <a:ext cx="1285173" cy="3091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Flowchart: Magnetic Disk 2"/>
          <p:cNvSpPr/>
          <p:nvPr/>
        </p:nvSpPr>
        <p:spPr bwMode="auto">
          <a:xfrm>
            <a:off x="1700055" y="4794837"/>
            <a:ext cx="1160289" cy="161365"/>
          </a:xfrm>
          <a:prstGeom prst="flowChartMagneticDisk">
            <a:avLst/>
          </a:prstGeom>
          <a:solidFill>
            <a:srgbClr val="BBE0E3">
              <a:alpha val="6117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5" name="Straight Arrow Connector 4"/>
          <p:cNvCxnSpPr>
            <a:endCxn id="3" idx="1"/>
          </p:cNvCxnSpPr>
          <p:nvPr/>
        </p:nvCxnSpPr>
        <p:spPr bwMode="auto">
          <a:xfrm>
            <a:off x="1175658" y="4486977"/>
            <a:ext cx="1104542" cy="3078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2280199" y="4272323"/>
            <a:ext cx="0" cy="5225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3" idx="1"/>
          </p:cNvCxnSpPr>
          <p:nvPr/>
        </p:nvCxnSpPr>
        <p:spPr bwMode="auto">
          <a:xfrm flipV="1">
            <a:off x="2280200" y="4533580"/>
            <a:ext cx="330413" cy="261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3" idx="1"/>
          </p:cNvCxnSpPr>
          <p:nvPr/>
        </p:nvCxnSpPr>
        <p:spPr bwMode="auto">
          <a:xfrm>
            <a:off x="2280200" y="4794837"/>
            <a:ext cx="910557" cy="37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2280199" y="4463420"/>
            <a:ext cx="1316865" cy="3314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119583" y="4105024"/>
            <a:ext cx="7633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anose="030F0702030302020204" pitchFamily="66" charset="0"/>
              </a:rPr>
              <a:t>Incident </a:t>
            </a:r>
          </a:p>
          <a:p>
            <a:r>
              <a:rPr lang="en-GB" sz="1050" dirty="0" smtClean="0">
                <a:latin typeface="Comic Sans MS" panose="030F0702030302020204" pitchFamily="66" charset="0"/>
              </a:rPr>
              <a:t>beam </a:t>
            </a:r>
            <a:r>
              <a:rPr lang="en-GB" sz="1050" b="1" dirty="0" err="1" smtClean="0">
                <a:latin typeface="Comic Sans MS" panose="030F0702030302020204" pitchFamily="66" charset="0"/>
              </a:rPr>
              <a:t>k</a:t>
            </a:r>
            <a:r>
              <a:rPr lang="en-GB" sz="1050" b="1" baseline="-25000" dirty="0" err="1" smtClean="0">
                <a:latin typeface="Comic Sans MS" panose="030F0702030302020204" pitchFamily="66" charset="0"/>
              </a:rPr>
              <a:t>i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256" y="5122853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anose="030F0702030302020204" pitchFamily="66" charset="0"/>
              </a:rPr>
              <a:t>Transmitted </a:t>
            </a:r>
          </a:p>
          <a:p>
            <a:r>
              <a:rPr lang="en-GB" sz="1050" dirty="0" smtClean="0">
                <a:latin typeface="Comic Sans MS" panose="030F0702030302020204" pitchFamily="66" charset="0"/>
              </a:rPr>
              <a:t>beam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8124" y="4087999"/>
            <a:ext cx="8483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anose="030F0702030302020204" pitchFamily="66" charset="0"/>
              </a:rPr>
              <a:t>Reflected </a:t>
            </a:r>
          </a:p>
          <a:p>
            <a:r>
              <a:rPr lang="en-GB" sz="1050" dirty="0" smtClean="0">
                <a:latin typeface="Comic Sans MS" panose="030F0702030302020204" pitchFamily="66" charset="0"/>
              </a:rPr>
              <a:t>beam </a:t>
            </a:r>
            <a:r>
              <a:rPr lang="en-GB" sz="1050" b="1" dirty="0" err="1" smtClean="0">
                <a:latin typeface="Comic Sans MS" panose="030F0702030302020204" pitchFamily="66" charset="0"/>
              </a:rPr>
              <a:t>k</a:t>
            </a:r>
            <a:r>
              <a:rPr lang="en-GB" sz="1050" b="1" baseline="-25000" dirty="0" err="1" smtClean="0">
                <a:latin typeface="Comic Sans MS" panose="030F0702030302020204" pitchFamily="66" charset="0"/>
              </a:rPr>
              <a:t>f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28555" y="4037290"/>
            <a:ext cx="3032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 smtClean="0">
                <a:latin typeface="Comic Sans MS" panose="030F0702030302020204" pitchFamily="66" charset="0"/>
              </a:rPr>
              <a:t>q</a:t>
            </a:r>
            <a:r>
              <a:rPr lang="en-GB" sz="1050" baseline="-25000" dirty="0" err="1" smtClean="0">
                <a:latin typeface="Comic Sans MS" panose="030F0702030302020204" pitchFamily="66" charset="0"/>
              </a:rPr>
              <a:t>z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6438" y="4325613"/>
            <a:ext cx="3016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 smtClean="0">
                <a:latin typeface="Comic Sans MS" panose="030F0702030302020204" pitchFamily="66" charset="0"/>
              </a:rPr>
              <a:t>q</a:t>
            </a:r>
            <a:r>
              <a:rPr lang="en-GB" sz="1050" baseline="-25000" dirty="0" err="1" smtClean="0">
                <a:latin typeface="Comic Sans MS" panose="030F0702030302020204" pitchFamily="66" charset="0"/>
              </a:rPr>
              <a:t>y</a:t>
            </a:r>
            <a:endParaRPr lang="en-GB" sz="1050" baseline="-25000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61365" y="4622623"/>
            <a:ext cx="3080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 smtClean="0">
                <a:latin typeface="Comic Sans MS" panose="030F0702030302020204" pitchFamily="66" charset="0"/>
              </a:rPr>
              <a:t>q</a:t>
            </a:r>
            <a:r>
              <a:rPr lang="en-GB" sz="1050" baseline="-25000" dirty="0" err="1" smtClean="0">
                <a:latin typeface="Comic Sans MS" panose="030F0702030302020204" pitchFamily="66" charset="0"/>
              </a:rPr>
              <a:t>x</a:t>
            </a:r>
            <a:endParaRPr lang="en-GB" sz="1050" baseline="-25000" dirty="0">
              <a:latin typeface="Comic Sans MS" panose="030F0702030302020204" pitchFamily="66" charset="0"/>
            </a:endParaRPr>
          </a:p>
        </p:txBody>
      </p:sp>
      <p:sp>
        <p:nvSpPr>
          <p:cNvPr id="35" name="Cube 34"/>
          <p:cNvSpPr/>
          <p:nvPr/>
        </p:nvSpPr>
        <p:spPr bwMode="auto">
          <a:xfrm>
            <a:off x="3617214" y="3834333"/>
            <a:ext cx="209431" cy="907564"/>
          </a:xfrm>
          <a:prstGeom prst="cube">
            <a:avLst/>
          </a:prstGeom>
          <a:solidFill>
            <a:srgbClr val="00DA63">
              <a:alpha val="8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617214" y="4444887"/>
            <a:ext cx="209431" cy="45719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37" name="Straight Arrow Connector 36"/>
          <p:cNvCxnSpPr>
            <a:stCxn id="38" idx="1"/>
          </p:cNvCxnSpPr>
          <p:nvPr/>
        </p:nvCxnSpPr>
        <p:spPr bwMode="auto">
          <a:xfrm>
            <a:off x="6433845" y="4818768"/>
            <a:ext cx="1277402" cy="5296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Flowchart: Magnetic Disk 37"/>
          <p:cNvSpPr/>
          <p:nvPr/>
        </p:nvSpPr>
        <p:spPr bwMode="auto">
          <a:xfrm>
            <a:off x="5853700" y="4818768"/>
            <a:ext cx="1160289" cy="161365"/>
          </a:xfrm>
          <a:prstGeom prst="flowChartMagneticDisk">
            <a:avLst/>
          </a:prstGeom>
          <a:solidFill>
            <a:srgbClr val="BBE0E3">
              <a:alpha val="6117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39" name="Straight Arrow Connector 38"/>
          <p:cNvCxnSpPr>
            <a:endCxn id="38" idx="1"/>
          </p:cNvCxnSpPr>
          <p:nvPr/>
        </p:nvCxnSpPr>
        <p:spPr bwMode="auto">
          <a:xfrm>
            <a:off x="5388373" y="4181409"/>
            <a:ext cx="1045472" cy="63735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6433844" y="4296254"/>
            <a:ext cx="0" cy="5225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>
            <a:stCxn id="38" idx="1"/>
          </p:cNvCxnSpPr>
          <p:nvPr/>
        </p:nvCxnSpPr>
        <p:spPr bwMode="auto">
          <a:xfrm flipV="1">
            <a:off x="6433845" y="4557511"/>
            <a:ext cx="330413" cy="261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>
            <a:stCxn id="38" idx="1"/>
          </p:cNvCxnSpPr>
          <p:nvPr/>
        </p:nvCxnSpPr>
        <p:spPr bwMode="auto">
          <a:xfrm>
            <a:off x="6433845" y="4818768"/>
            <a:ext cx="910557" cy="37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6433844" y="4145131"/>
            <a:ext cx="1348816" cy="6736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5035400" y="4345882"/>
            <a:ext cx="7633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anose="030F0702030302020204" pitchFamily="66" charset="0"/>
              </a:rPr>
              <a:t>Incident </a:t>
            </a:r>
          </a:p>
          <a:p>
            <a:r>
              <a:rPr lang="en-GB" sz="1050" dirty="0" smtClean="0">
                <a:latin typeface="Comic Sans MS" panose="030F0702030302020204" pitchFamily="66" charset="0"/>
              </a:rPr>
              <a:t>beam </a:t>
            </a:r>
            <a:r>
              <a:rPr lang="en-GB" sz="1050" b="1" dirty="0" err="1" smtClean="0">
                <a:latin typeface="Comic Sans MS" panose="030F0702030302020204" pitchFamily="66" charset="0"/>
              </a:rPr>
              <a:t>k</a:t>
            </a:r>
            <a:r>
              <a:rPr lang="en-GB" sz="1050" b="1" baseline="-25000" dirty="0" err="1" smtClean="0">
                <a:latin typeface="Comic Sans MS" panose="030F0702030302020204" pitchFamily="66" charset="0"/>
              </a:rPr>
              <a:t>i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33844" y="5176073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anose="030F0702030302020204" pitchFamily="66" charset="0"/>
              </a:rPr>
              <a:t>Transmitted </a:t>
            </a:r>
          </a:p>
          <a:p>
            <a:r>
              <a:rPr lang="en-GB" sz="1050" dirty="0" smtClean="0">
                <a:latin typeface="Comic Sans MS" panose="030F0702030302020204" pitchFamily="66" charset="0"/>
              </a:rPr>
              <a:t>beam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41306" y="3843397"/>
            <a:ext cx="8483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anose="030F0702030302020204" pitchFamily="66" charset="0"/>
              </a:rPr>
              <a:t>Reflected </a:t>
            </a:r>
          </a:p>
          <a:p>
            <a:r>
              <a:rPr lang="en-GB" sz="1050" dirty="0" smtClean="0">
                <a:latin typeface="Comic Sans MS" panose="030F0702030302020204" pitchFamily="66" charset="0"/>
              </a:rPr>
              <a:t>beam </a:t>
            </a:r>
            <a:r>
              <a:rPr lang="en-GB" sz="1050" b="1" dirty="0" err="1" smtClean="0">
                <a:latin typeface="Comic Sans MS" panose="030F0702030302020204" pitchFamily="66" charset="0"/>
              </a:rPr>
              <a:t>k</a:t>
            </a:r>
            <a:r>
              <a:rPr lang="en-GB" sz="1050" b="1" baseline="-25000" dirty="0" err="1" smtClean="0">
                <a:latin typeface="Comic Sans MS" panose="030F0702030302020204" pitchFamily="66" charset="0"/>
              </a:rPr>
              <a:t>f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82200" y="4061221"/>
            <a:ext cx="3032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 smtClean="0">
                <a:latin typeface="Comic Sans MS" panose="030F0702030302020204" pitchFamily="66" charset="0"/>
              </a:rPr>
              <a:t>q</a:t>
            </a:r>
            <a:r>
              <a:rPr lang="en-GB" sz="1050" baseline="-25000" dirty="0" err="1" smtClean="0">
                <a:latin typeface="Comic Sans MS" panose="030F0702030302020204" pitchFamily="66" charset="0"/>
              </a:rPr>
              <a:t>z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70083" y="4349544"/>
            <a:ext cx="3016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 smtClean="0">
                <a:latin typeface="Comic Sans MS" panose="030F0702030302020204" pitchFamily="66" charset="0"/>
              </a:rPr>
              <a:t>q</a:t>
            </a:r>
            <a:r>
              <a:rPr lang="en-GB" sz="1050" baseline="-25000" dirty="0" err="1" smtClean="0">
                <a:latin typeface="Comic Sans MS" panose="030F0702030302020204" pitchFamily="66" charset="0"/>
              </a:rPr>
              <a:t>y</a:t>
            </a:r>
            <a:endParaRPr lang="en-GB" sz="1050" baseline="-25000" dirty="0"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15010" y="4646554"/>
            <a:ext cx="3080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 smtClean="0">
                <a:latin typeface="Comic Sans MS" panose="030F0702030302020204" pitchFamily="66" charset="0"/>
              </a:rPr>
              <a:t>q</a:t>
            </a:r>
            <a:r>
              <a:rPr lang="en-GB" sz="1050" baseline="-25000" dirty="0" err="1" smtClean="0">
                <a:latin typeface="Comic Sans MS" panose="030F0702030302020204" pitchFamily="66" charset="0"/>
              </a:rPr>
              <a:t>x</a:t>
            </a:r>
            <a:endParaRPr lang="en-GB" sz="1050" baseline="-25000" dirty="0">
              <a:latin typeface="Comic Sans MS" panose="030F0702030302020204" pitchFamily="66" charset="0"/>
            </a:endParaRPr>
          </a:p>
        </p:txBody>
      </p:sp>
      <p:sp>
        <p:nvSpPr>
          <p:cNvPr id="50" name="Cube 49"/>
          <p:cNvSpPr/>
          <p:nvPr/>
        </p:nvSpPr>
        <p:spPr bwMode="auto">
          <a:xfrm>
            <a:off x="7782660" y="3498275"/>
            <a:ext cx="209431" cy="907564"/>
          </a:xfrm>
          <a:prstGeom prst="cube">
            <a:avLst/>
          </a:prstGeom>
          <a:solidFill>
            <a:srgbClr val="00DA63">
              <a:alpha val="8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7782660" y="4108829"/>
            <a:ext cx="209431" cy="45719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92487" y="3386187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7887375" y="4444887"/>
            <a:ext cx="0" cy="4063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7881545" y="4484123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236214" y="3384943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4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Layout of detector with dividers</a:t>
            </a:r>
            <a:endParaRPr lang="en-GB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4626" y="371542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Flat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3415" y="4674207"/>
            <a:ext cx="1362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Flat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w/dividers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359727" y="2791275"/>
            <a:ext cx="3142001" cy="1855640"/>
            <a:chOff x="3900319" y="3043328"/>
            <a:chExt cx="1662281" cy="984012"/>
          </a:xfrm>
        </p:grpSpPr>
        <p:sp>
          <p:nvSpPr>
            <p:cNvPr id="4" name="Rectangle 3"/>
            <p:cNvSpPr/>
            <p:nvPr/>
          </p:nvSpPr>
          <p:spPr bwMode="auto">
            <a:xfrm>
              <a:off x="3900319" y="3043328"/>
              <a:ext cx="104775" cy="965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038600" y="3081428"/>
              <a:ext cx="216000" cy="216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038600" y="3318236"/>
              <a:ext cx="216000" cy="216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3900319" y="3043328"/>
              <a:ext cx="0" cy="965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009353" y="3305638"/>
              <a:ext cx="2613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4009353" y="3542446"/>
              <a:ext cx="2613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Oval 17"/>
            <p:cNvSpPr/>
            <p:nvPr/>
          </p:nvSpPr>
          <p:spPr bwMode="auto">
            <a:xfrm>
              <a:off x="4038600" y="3552850"/>
              <a:ext cx="216000" cy="216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4038600" y="3784521"/>
              <a:ext cx="216000" cy="216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4009353" y="3774865"/>
              <a:ext cx="2613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4009353" y="4006534"/>
              <a:ext cx="2613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Rectangle 22"/>
            <p:cNvSpPr/>
            <p:nvPr/>
          </p:nvSpPr>
          <p:spPr bwMode="auto">
            <a:xfrm flipH="1">
              <a:off x="4275600" y="3043328"/>
              <a:ext cx="194400" cy="98401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4489050" y="3043328"/>
              <a:ext cx="0" cy="965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Rectangle 24"/>
            <p:cNvSpPr/>
            <p:nvPr/>
          </p:nvSpPr>
          <p:spPr bwMode="auto">
            <a:xfrm>
              <a:off x="4489050" y="3059746"/>
              <a:ext cx="1073550" cy="96759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4009353" y="3059746"/>
              <a:ext cx="2613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Oval 27"/>
          <p:cNvSpPr/>
          <p:nvPr/>
        </p:nvSpPr>
        <p:spPr bwMode="auto">
          <a:xfrm>
            <a:off x="1234399" y="3513359"/>
            <a:ext cx="76200" cy="86427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1434424" y="3325173"/>
            <a:ext cx="1657350" cy="431091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73823" y="172121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0.25mm scintillator</a:t>
            </a:r>
            <a:endParaRPr lang="en-GB" dirty="0"/>
          </a:p>
        </p:txBody>
      </p:sp>
      <p:cxnSp>
        <p:nvCxnSpPr>
          <p:cNvPr id="2048" name="Straight Arrow Connector 2047"/>
          <p:cNvCxnSpPr>
            <a:stCxn id="30" idx="2"/>
          </p:cNvCxnSpPr>
          <p:nvPr/>
        </p:nvCxnSpPr>
        <p:spPr bwMode="auto">
          <a:xfrm>
            <a:off x="3427958" y="2090550"/>
            <a:ext cx="58112" cy="6234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486070" y="5204444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0.45mm scintillator</a:t>
            </a:r>
            <a:endParaRPr lang="en-GB" dirty="0"/>
          </a:p>
        </p:txBody>
      </p:sp>
      <p:cxnSp>
        <p:nvCxnSpPr>
          <p:cNvPr id="35" name="Straight Arrow Connector 34"/>
          <p:cNvCxnSpPr>
            <a:stCxn id="34" idx="0"/>
            <a:endCxn id="23" idx="2"/>
          </p:cNvCxnSpPr>
          <p:nvPr/>
        </p:nvCxnSpPr>
        <p:spPr bwMode="auto">
          <a:xfrm flipH="1" flipV="1">
            <a:off x="4252799" y="4646915"/>
            <a:ext cx="287406" cy="5575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52" name="TextBox 2051"/>
          <p:cNvSpPr txBox="1"/>
          <p:nvPr/>
        </p:nvSpPr>
        <p:spPr>
          <a:xfrm>
            <a:off x="1861455" y="2503207"/>
            <a:ext cx="121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Foil reflector</a:t>
            </a:r>
            <a:endParaRPr lang="en-GB" dirty="0"/>
          </a:p>
        </p:txBody>
      </p:sp>
      <p:cxnSp>
        <p:nvCxnSpPr>
          <p:cNvPr id="2054" name="Straight Arrow Connector 2053"/>
          <p:cNvCxnSpPr/>
          <p:nvPr/>
        </p:nvCxnSpPr>
        <p:spPr bwMode="auto">
          <a:xfrm>
            <a:off x="2977474" y="2863124"/>
            <a:ext cx="342900" cy="2036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55" name="TextBox 2054"/>
          <p:cNvSpPr txBox="1"/>
          <p:nvPr/>
        </p:nvSpPr>
        <p:spPr>
          <a:xfrm>
            <a:off x="6959726" y="3624075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</a:t>
            </a:r>
            <a:r>
              <a:rPr lang="en-GB" baseline="-25000" dirty="0" smtClean="0"/>
              <a:t>4</a:t>
            </a:r>
            <a:r>
              <a:rPr lang="en-GB" dirty="0" smtClean="0"/>
              <a:t>C backstop</a:t>
            </a:r>
            <a:endParaRPr lang="en-GB" dirty="0"/>
          </a:p>
        </p:txBody>
      </p:sp>
      <p:cxnSp>
        <p:nvCxnSpPr>
          <p:cNvPr id="2057" name="Straight Arrow Connector 2056"/>
          <p:cNvCxnSpPr>
            <a:stCxn id="2055" idx="1"/>
          </p:cNvCxnSpPr>
          <p:nvPr/>
        </p:nvCxnSpPr>
        <p:spPr bwMode="auto">
          <a:xfrm flipH="1">
            <a:off x="6577924" y="3808741"/>
            <a:ext cx="38180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60" name="TextBox 2059"/>
          <p:cNvSpPr txBox="1"/>
          <p:nvPr/>
        </p:nvSpPr>
        <p:spPr>
          <a:xfrm>
            <a:off x="4279281" y="219008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Steel dividers</a:t>
            </a:r>
            <a:endParaRPr lang="en-GB" dirty="0"/>
          </a:p>
        </p:txBody>
      </p:sp>
      <p:cxnSp>
        <p:nvCxnSpPr>
          <p:cNvPr id="2062" name="Straight Arrow Connector 2061"/>
          <p:cNvCxnSpPr/>
          <p:nvPr/>
        </p:nvCxnSpPr>
        <p:spPr bwMode="auto">
          <a:xfrm flipH="1">
            <a:off x="3939499" y="2559418"/>
            <a:ext cx="339782" cy="2318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63" name="TextBox 2062"/>
          <p:cNvSpPr txBox="1"/>
          <p:nvPr/>
        </p:nvSpPr>
        <p:spPr>
          <a:xfrm>
            <a:off x="1434424" y="370154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Neutrons</a:t>
            </a:r>
            <a:endParaRPr lang="en-GB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19069" b="20692"/>
          <a:stretch/>
        </p:blipFill>
        <p:spPr>
          <a:xfrm>
            <a:off x="1417161" y="5031740"/>
            <a:ext cx="1913324" cy="180333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4" y="4997372"/>
            <a:ext cx="1404050" cy="1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Fibre holder and </a:t>
            </a:r>
            <a:r>
              <a:rPr lang="en-GB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dividers</a:t>
            </a:r>
            <a:endParaRPr lang="en-GB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59238" y="1681163"/>
            <a:ext cx="4384762" cy="3800488"/>
          </a:xfrm>
        </p:spPr>
        <p:txBody>
          <a:bodyPr/>
          <a:lstStyle/>
          <a:p>
            <a:r>
              <a:rPr lang="en-GB" dirty="0" smtClean="0"/>
              <a:t>Machined Al block</a:t>
            </a:r>
          </a:p>
          <a:p>
            <a:pPr lvl="1"/>
            <a:r>
              <a:rPr lang="en-GB" dirty="0" smtClean="0"/>
              <a:t>Individual holes for fibres</a:t>
            </a:r>
          </a:p>
          <a:p>
            <a:pPr lvl="1"/>
            <a:r>
              <a:rPr lang="en-GB" dirty="0" smtClean="0"/>
              <a:t>Pocket to contain B</a:t>
            </a:r>
            <a:r>
              <a:rPr lang="en-GB" baseline="-25000" dirty="0" smtClean="0"/>
              <a:t>4</a:t>
            </a:r>
            <a:r>
              <a:rPr lang="en-GB" dirty="0" smtClean="0"/>
              <a:t>C and scintillator</a:t>
            </a:r>
          </a:p>
          <a:p>
            <a:r>
              <a:rPr lang="en-GB" dirty="0" smtClean="0"/>
              <a:t>Stainless steel dividers</a:t>
            </a:r>
          </a:p>
          <a:p>
            <a:pPr lvl="1"/>
            <a:r>
              <a:rPr lang="en-GB" dirty="0" smtClean="0"/>
              <a:t>Sub-100 </a:t>
            </a:r>
            <a:r>
              <a:rPr lang="el-GR" dirty="0" smtClean="0">
                <a:latin typeface="Cambria"/>
              </a:rPr>
              <a:t>μ</a:t>
            </a:r>
            <a:r>
              <a:rPr lang="en-GB" dirty="0" smtClean="0">
                <a:latin typeface="Cambria"/>
              </a:rPr>
              <a:t>m </a:t>
            </a:r>
            <a:r>
              <a:rPr lang="en-GB" dirty="0" smtClean="0"/>
              <a:t>thickness</a:t>
            </a:r>
          </a:p>
          <a:p>
            <a:pPr lvl="1"/>
            <a:r>
              <a:rPr lang="en-GB" dirty="0" smtClean="0"/>
              <a:t>Photo-fabricated</a:t>
            </a:r>
          </a:p>
          <a:p>
            <a:pPr lvl="1"/>
            <a:r>
              <a:rPr lang="en-GB" dirty="0" smtClean="0"/>
              <a:t>Contains light spread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26" b="19851"/>
          <a:stretch/>
        </p:blipFill>
        <p:spPr bwMode="auto">
          <a:xfrm>
            <a:off x="114300" y="1650271"/>
            <a:ext cx="4662197" cy="365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96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dividers</a:t>
            </a:r>
            <a:br>
              <a:rPr lang="en-GB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  <a:endParaRPr lang="en-GB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913" y="4271978"/>
            <a:ext cx="3749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Arial" pitchFamily="34" charset="0"/>
              </a:rPr>
              <a:t>~</a:t>
            </a:r>
            <a:r>
              <a:rPr lang="en-GB" sz="2000" dirty="0">
                <a:latin typeface="Calibri" panose="020F0502020204030204" pitchFamily="34" charset="0"/>
                <a:cs typeface="Arial" pitchFamily="34" charset="0"/>
              </a:rPr>
              <a:t>5</a:t>
            </a:r>
            <a:r>
              <a:rPr lang="en-GB" sz="2000" dirty="0" smtClean="0">
                <a:latin typeface="Calibri" panose="020F0502020204030204" pitchFamily="34" charset="0"/>
                <a:cs typeface="Arial" pitchFamily="34" charset="0"/>
              </a:rPr>
              <a:t>%  </a:t>
            </a:r>
            <a:r>
              <a:rPr lang="en-GB" sz="2000" dirty="0">
                <a:latin typeface="Calibri" panose="020F0502020204030204" pitchFamily="34" charset="0"/>
                <a:cs typeface="Arial" pitchFamily="34" charset="0"/>
              </a:rPr>
              <a:t>gain in efficiency because of dividers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Removes ambiguity in event determination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 r="11056"/>
          <a:stretch/>
        </p:blipFill>
        <p:spPr bwMode="auto">
          <a:xfrm>
            <a:off x="4313207" y="2311877"/>
            <a:ext cx="4649638" cy="379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D:\Reflectometers\Angled segmented\IMG_32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4" t="719" r="2220" b="1721"/>
          <a:stretch/>
        </p:blipFill>
        <p:spPr bwMode="auto">
          <a:xfrm rot="5400000">
            <a:off x="600057" y="1351246"/>
            <a:ext cx="2957074" cy="288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88113" y="2459764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Flat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8113" y="2793441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Flat 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w/dividers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spread</a:t>
            </a:r>
            <a:br>
              <a:rPr lang="en-GB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intensity </a:t>
            </a:r>
            <a:r>
              <a:rPr lang="en-GB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across PMT</a:t>
            </a:r>
            <a:endParaRPr lang="en-GB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2"/>
          <a:stretch/>
        </p:blipFill>
        <p:spPr bwMode="auto">
          <a:xfrm>
            <a:off x="2192780" y="2358594"/>
            <a:ext cx="4211041" cy="322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5748" y="4849690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Flat without dividers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306637" y="3237485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38%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306636" y="257848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11%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222512" y="3237485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10%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241222" y="256073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34%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862498" y="2888868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3%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1029347" y="1818000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029347" y="1925855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0" name="5-Point Star 29"/>
          <p:cNvSpPr/>
          <p:nvPr/>
        </p:nvSpPr>
        <p:spPr bwMode="auto">
          <a:xfrm>
            <a:off x="4173547" y="1887824"/>
            <a:ext cx="176733" cy="127134"/>
          </a:xfrm>
          <a:prstGeom prst="star5">
            <a:avLst/>
          </a:prstGeom>
          <a:solidFill>
            <a:srgbClr val="7030A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45202" y="1658894"/>
            <a:ext cx="808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CC66"/>
                </a:solidFill>
              </a:rPr>
              <a:t>PMT </a:t>
            </a:r>
            <a:r>
              <a:rPr lang="en-GB" sz="1400" dirty="0" smtClean="0">
                <a:solidFill>
                  <a:srgbClr val="00CC66"/>
                </a:solidFill>
              </a:rPr>
              <a:t>21</a:t>
            </a:r>
            <a:endParaRPr lang="en-GB" sz="1400" dirty="0">
              <a:solidFill>
                <a:srgbClr val="00CC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5202" y="1852718"/>
            <a:ext cx="808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PMT </a:t>
            </a:r>
            <a:r>
              <a:rPr lang="en-GB" sz="1400" dirty="0" smtClean="0">
                <a:solidFill>
                  <a:srgbClr val="FF0000"/>
                </a:solidFill>
              </a:rPr>
              <a:t>22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93" y="1752566"/>
            <a:ext cx="708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PMT </a:t>
            </a:r>
            <a:r>
              <a:rPr lang="en-GB" sz="1400" dirty="0">
                <a:solidFill>
                  <a:srgbClr val="FF0000"/>
                </a:solidFill>
              </a:rPr>
              <a:t>6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9319" y="1976096"/>
            <a:ext cx="708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CC66"/>
                </a:solidFill>
              </a:rPr>
              <a:t>PMT </a:t>
            </a:r>
            <a:r>
              <a:rPr lang="en-GB" sz="1400" dirty="0" smtClean="0">
                <a:solidFill>
                  <a:srgbClr val="00CC66"/>
                </a:solidFill>
              </a:rPr>
              <a:t>7</a:t>
            </a:r>
            <a:endParaRPr lang="en-GB" sz="1400" dirty="0">
              <a:solidFill>
                <a:srgbClr val="00CC66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029347" y="2032087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029347" y="2139942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45202" y="2050817"/>
            <a:ext cx="808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B0F0"/>
                </a:solidFill>
              </a:rPr>
              <a:t>PMT </a:t>
            </a:r>
            <a:r>
              <a:rPr lang="en-GB" sz="1400" dirty="0" smtClean="0">
                <a:solidFill>
                  <a:srgbClr val="00B0F0"/>
                </a:solidFill>
              </a:rPr>
              <a:t>23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38" name="Right Brace 37"/>
          <p:cNvSpPr/>
          <p:nvPr/>
        </p:nvSpPr>
        <p:spPr bwMode="auto">
          <a:xfrm>
            <a:off x="7407096" y="1901601"/>
            <a:ext cx="83826" cy="228383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9" name="Right Brace 38"/>
          <p:cNvSpPr/>
          <p:nvPr/>
        </p:nvSpPr>
        <p:spPr bwMode="auto">
          <a:xfrm flipH="1">
            <a:off x="937477" y="1769509"/>
            <a:ext cx="114295" cy="228383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40" name="Right Brace 39"/>
          <p:cNvSpPr/>
          <p:nvPr/>
        </p:nvSpPr>
        <p:spPr bwMode="auto">
          <a:xfrm flipH="1">
            <a:off x="938103" y="2013538"/>
            <a:ext cx="114295" cy="228383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pic>
        <p:nvPicPr>
          <p:cNvPr id="41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7"/>
          <a:stretch/>
        </p:blipFill>
        <p:spPr bwMode="auto">
          <a:xfrm>
            <a:off x="6403821" y="2358594"/>
            <a:ext cx="701829" cy="323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2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914" y="2525675"/>
            <a:ext cx="4855946" cy="323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spread</a:t>
            </a:r>
            <a:br>
              <a:rPr lang="en-GB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intensity </a:t>
            </a:r>
            <a:r>
              <a:rPr lang="en-GB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across PMT</a:t>
            </a:r>
            <a:endParaRPr lang="en-GB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27" y="5854130"/>
            <a:ext cx="7772400" cy="7064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Dividers </a:t>
            </a:r>
            <a:r>
              <a:rPr lang="en-GB" sz="2400" dirty="0" smtClean="0"/>
              <a:t>reduce light spread by a factor 2</a:t>
            </a:r>
            <a:endParaRPr lang="en-GB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2"/>
          <a:stretch/>
        </p:blipFill>
        <p:spPr bwMode="auto">
          <a:xfrm>
            <a:off x="106528" y="2530097"/>
            <a:ext cx="4211041" cy="322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496" y="5021193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Flat without dividers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591236" y="2749989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Flat with dividers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220385" y="340898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38%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374736" y="5129205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17%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274626" y="4408297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18%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339420" y="5094619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3%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447672" y="4408297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%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220384" y="2749989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11%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136260" y="340898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10%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154970" y="2732233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34%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776246" y="3060371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3%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908120" y="4751917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%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1029347" y="1818000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029347" y="1925855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0" name="5-Point Star 29"/>
          <p:cNvSpPr/>
          <p:nvPr/>
        </p:nvSpPr>
        <p:spPr bwMode="auto">
          <a:xfrm>
            <a:off x="4253036" y="1906270"/>
            <a:ext cx="176733" cy="127134"/>
          </a:xfrm>
          <a:prstGeom prst="star5">
            <a:avLst/>
          </a:prstGeom>
          <a:solidFill>
            <a:srgbClr val="7030A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45202" y="1658894"/>
            <a:ext cx="808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B0F0"/>
                </a:solidFill>
              </a:rPr>
              <a:t>PMT </a:t>
            </a:r>
            <a:r>
              <a:rPr lang="en-GB" sz="1400" dirty="0" smtClean="0">
                <a:solidFill>
                  <a:srgbClr val="00B0F0"/>
                </a:solidFill>
              </a:rPr>
              <a:t>61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5202" y="1852718"/>
            <a:ext cx="808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PMT </a:t>
            </a:r>
            <a:r>
              <a:rPr lang="en-GB" sz="1400" dirty="0" smtClean="0">
                <a:solidFill>
                  <a:srgbClr val="FF0000"/>
                </a:solidFill>
              </a:rPr>
              <a:t>62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5425" y="1743688"/>
            <a:ext cx="808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PMT </a:t>
            </a:r>
            <a:r>
              <a:rPr lang="en-GB" sz="1400" dirty="0" smtClean="0">
                <a:solidFill>
                  <a:srgbClr val="FF0000"/>
                </a:solidFill>
              </a:rPr>
              <a:t>4</a:t>
            </a:r>
            <a:r>
              <a:rPr lang="en-GB" sz="1400" dirty="0" smtClean="0">
                <a:solidFill>
                  <a:srgbClr val="FF0000"/>
                </a:solidFill>
              </a:rPr>
              <a:t>6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6051" y="1976096"/>
            <a:ext cx="808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B0F0"/>
                </a:solidFill>
              </a:rPr>
              <a:t>PMT </a:t>
            </a:r>
            <a:r>
              <a:rPr lang="en-GB" sz="1400" dirty="0" smtClean="0">
                <a:solidFill>
                  <a:srgbClr val="00B0F0"/>
                </a:solidFill>
              </a:rPr>
              <a:t>47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029347" y="2032087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029347" y="2139942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45202" y="2050817"/>
            <a:ext cx="808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PMT </a:t>
            </a: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6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GB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Right Brace 37"/>
          <p:cNvSpPr/>
          <p:nvPr/>
        </p:nvSpPr>
        <p:spPr bwMode="auto">
          <a:xfrm>
            <a:off x="7407096" y="1901601"/>
            <a:ext cx="83826" cy="228383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9" name="Right Brace 38"/>
          <p:cNvSpPr/>
          <p:nvPr/>
        </p:nvSpPr>
        <p:spPr bwMode="auto">
          <a:xfrm flipH="1">
            <a:off x="937477" y="1769509"/>
            <a:ext cx="114295" cy="228383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40" name="Right Brace 39"/>
          <p:cNvSpPr/>
          <p:nvPr/>
        </p:nvSpPr>
        <p:spPr bwMode="auto">
          <a:xfrm flipH="1">
            <a:off x="938103" y="2013538"/>
            <a:ext cx="114295" cy="228383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49"/>
          <a:stretch/>
        </p:blipFill>
        <p:spPr bwMode="auto">
          <a:xfrm>
            <a:off x="4296784" y="3556989"/>
            <a:ext cx="4438840" cy="32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spread</a:t>
            </a:r>
            <a:br>
              <a:rPr lang="en-GB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intensity distribution across PMT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Dividers reduce light spread by a factor 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It is worth putting the dividers in unless it hinders ghost rejection</a:t>
            </a: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3"/>
          <a:stretch/>
        </p:blipFill>
        <p:spPr bwMode="auto">
          <a:xfrm>
            <a:off x="17756" y="3556989"/>
            <a:ext cx="4261282" cy="32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496" y="6051041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Flat without dividers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44504" y="3779837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Flat with dividers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548376" y="4764923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38%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015189" y="615165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17%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024129" y="5098743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20%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627741" y="6142778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5%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627741" y="5448504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%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658919" y="443678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12%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548376" y="4084302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10%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658919" y="3777787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34%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271598" y="4100629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3%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097065" y="5773446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5%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203745" y="2704614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203745" y="2812469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4" name="5-Point Star 23"/>
          <p:cNvSpPr/>
          <p:nvPr/>
        </p:nvSpPr>
        <p:spPr bwMode="auto">
          <a:xfrm>
            <a:off x="4347945" y="2774438"/>
            <a:ext cx="176733" cy="127134"/>
          </a:xfrm>
          <a:prstGeom prst="star5">
            <a:avLst/>
          </a:prstGeom>
          <a:solidFill>
            <a:srgbClr val="7030A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19600" y="2545508"/>
            <a:ext cx="808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CC66"/>
                </a:solidFill>
              </a:rPr>
              <a:t>PMT </a:t>
            </a:r>
            <a:r>
              <a:rPr lang="en-GB" sz="1400" dirty="0" smtClean="0">
                <a:solidFill>
                  <a:srgbClr val="00CC66"/>
                </a:solidFill>
              </a:rPr>
              <a:t>32</a:t>
            </a:r>
            <a:endParaRPr lang="en-GB" sz="1400" dirty="0">
              <a:solidFill>
                <a:srgbClr val="00CC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19600" y="2739332"/>
            <a:ext cx="808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PMT </a:t>
            </a:r>
            <a:r>
              <a:rPr lang="en-GB" sz="1400" dirty="0" smtClean="0">
                <a:solidFill>
                  <a:srgbClr val="FF0000"/>
                </a:solidFill>
              </a:rPr>
              <a:t>21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3091" y="2639180"/>
            <a:ext cx="708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PMT </a:t>
            </a:r>
            <a:r>
              <a:rPr lang="en-GB" sz="1400" dirty="0" smtClean="0">
                <a:solidFill>
                  <a:srgbClr val="FF0000"/>
                </a:solidFill>
              </a:rPr>
              <a:t>5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3717" y="2862710"/>
            <a:ext cx="708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CC66"/>
                </a:solidFill>
              </a:rPr>
              <a:t>PMT </a:t>
            </a:r>
            <a:r>
              <a:rPr lang="en-GB" sz="1400" dirty="0">
                <a:solidFill>
                  <a:srgbClr val="00CC66"/>
                </a:solidFill>
              </a:rPr>
              <a:t>6</a:t>
            </a:r>
            <a:endParaRPr lang="en-GB" sz="1400" dirty="0">
              <a:solidFill>
                <a:srgbClr val="00CC66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203745" y="2918701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203745" y="3026556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19600" y="2937431"/>
            <a:ext cx="808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B0F0"/>
                </a:solidFill>
              </a:rPr>
              <a:t>PMT </a:t>
            </a:r>
            <a:r>
              <a:rPr lang="en-GB" sz="1400" dirty="0" smtClean="0">
                <a:solidFill>
                  <a:srgbClr val="00B0F0"/>
                </a:solidFill>
              </a:rPr>
              <a:t>22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32" name="Right Brace 31"/>
          <p:cNvSpPr/>
          <p:nvPr/>
        </p:nvSpPr>
        <p:spPr bwMode="auto">
          <a:xfrm>
            <a:off x="7581494" y="2788215"/>
            <a:ext cx="83826" cy="228383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3" name="Right Brace 32"/>
          <p:cNvSpPr/>
          <p:nvPr/>
        </p:nvSpPr>
        <p:spPr bwMode="auto">
          <a:xfrm flipH="1">
            <a:off x="1111875" y="2656123"/>
            <a:ext cx="114295" cy="228383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4" name="Right Brace 33"/>
          <p:cNvSpPr/>
          <p:nvPr/>
        </p:nvSpPr>
        <p:spPr bwMode="auto">
          <a:xfrm flipH="1">
            <a:off x="1112501" y="2900152"/>
            <a:ext cx="114295" cy="228383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423604" y="3170487"/>
            <a:ext cx="550465" cy="3865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788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Work Package </a:t>
            </a:r>
            <a:r>
              <a:rPr lang="en-GB" dirty="0" smtClean="0"/>
              <a:t>9.2.1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Objectives and Deliverables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764372"/>
            <a:ext cx="7772400" cy="3800488"/>
          </a:xfrm>
        </p:spPr>
        <p:txBody>
          <a:bodyPr/>
          <a:lstStyle/>
          <a:p>
            <a:r>
              <a:rPr lang="en-GB" sz="2000" dirty="0" smtClean="0"/>
              <a:t>Spatial </a:t>
            </a:r>
            <a:r>
              <a:rPr lang="en-GB" sz="2000" dirty="0"/>
              <a:t>resolution of 1-3mm, with a perspective of improvement into the sub-mm regime.</a:t>
            </a:r>
          </a:p>
          <a:p>
            <a:r>
              <a:rPr lang="en-GB" sz="2000" dirty="0" smtClean="0"/>
              <a:t>Time </a:t>
            </a:r>
            <a:r>
              <a:rPr lang="en-GB" sz="2000" dirty="0"/>
              <a:t>resolution better than 100μs.</a:t>
            </a:r>
          </a:p>
          <a:p>
            <a:r>
              <a:rPr lang="en-GB" sz="2000" dirty="0" smtClean="0"/>
              <a:t>Local </a:t>
            </a:r>
            <a:r>
              <a:rPr lang="en-GB" sz="2000" dirty="0"/>
              <a:t>instantaneous rate capability of </a:t>
            </a:r>
            <a:r>
              <a:rPr lang="en-GB" sz="2000" dirty="0" smtClean="0"/>
              <a:t>several </a:t>
            </a:r>
            <a:r>
              <a:rPr lang="en-GB" sz="2000" dirty="0"/>
              <a:t>kHz/mm</a:t>
            </a:r>
            <a:r>
              <a:rPr lang="en-GB" sz="2000" baseline="30000" dirty="0"/>
              <a:t>2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D1. Initial </a:t>
            </a:r>
            <a:r>
              <a:rPr lang="en-GB" sz="2000" dirty="0"/>
              <a:t>WLS </a:t>
            </a:r>
            <a:r>
              <a:rPr lang="en-GB" sz="2000" dirty="0" smtClean="0"/>
              <a:t>fibre detector hardware</a:t>
            </a:r>
          </a:p>
          <a:p>
            <a:r>
              <a:rPr lang="en-GB" sz="2000" dirty="0" smtClean="0"/>
              <a:t>D2. </a:t>
            </a:r>
            <a:r>
              <a:rPr lang="en-GB" sz="2000" dirty="0"/>
              <a:t>Interim </a:t>
            </a:r>
            <a:r>
              <a:rPr lang="en-GB" sz="2000" dirty="0" smtClean="0"/>
              <a:t>report on scintillation detector development programme</a:t>
            </a:r>
          </a:p>
          <a:p>
            <a:r>
              <a:rPr lang="en-GB" sz="2000" dirty="0" smtClean="0"/>
              <a:t>D3. </a:t>
            </a:r>
            <a:r>
              <a:rPr lang="en-GB" sz="2000" dirty="0"/>
              <a:t>Final report </a:t>
            </a:r>
            <a:r>
              <a:rPr lang="en-GB" sz="2000" dirty="0" smtClean="0"/>
              <a:t>on scintillation detector development programme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1234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49"/>
          <a:stretch/>
        </p:blipFill>
        <p:spPr bwMode="auto">
          <a:xfrm>
            <a:off x="4296784" y="3556989"/>
            <a:ext cx="4438840" cy="32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spread</a:t>
            </a:r>
            <a:br>
              <a:rPr lang="en-GB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intensity distribution across PMT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Dividers reduce light spread by a factor 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It is worth putting the dividers in unless it hinders ghost rejection</a:t>
            </a: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3"/>
          <a:stretch/>
        </p:blipFill>
        <p:spPr bwMode="auto">
          <a:xfrm>
            <a:off x="17756" y="3556989"/>
            <a:ext cx="4261282" cy="32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496" y="6051041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Flat without dividers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44504" y="3779837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Flat with dividers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548376" y="4764923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38%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015189" y="615165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17%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024129" y="5098743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20%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627741" y="6142778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5%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627741" y="5448504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%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658919" y="443678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12%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548376" y="4084302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10%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658919" y="3777787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34%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271598" y="4100629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3%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097065" y="5773446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5%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203745" y="2704614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203745" y="2812469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4" name="5-Point Star 23"/>
          <p:cNvSpPr/>
          <p:nvPr/>
        </p:nvSpPr>
        <p:spPr bwMode="auto">
          <a:xfrm>
            <a:off x="4347945" y="2774438"/>
            <a:ext cx="176733" cy="127134"/>
          </a:xfrm>
          <a:prstGeom prst="star5">
            <a:avLst/>
          </a:prstGeom>
          <a:solidFill>
            <a:srgbClr val="7030A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19600" y="2545508"/>
            <a:ext cx="808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B0F0"/>
                </a:solidFill>
              </a:rPr>
              <a:t>PMT </a:t>
            </a:r>
            <a:r>
              <a:rPr lang="en-GB" sz="1400" dirty="0" smtClean="0">
                <a:solidFill>
                  <a:srgbClr val="00B0F0"/>
                </a:solidFill>
              </a:rPr>
              <a:t>64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19600" y="2739332"/>
            <a:ext cx="808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PMT </a:t>
            </a:r>
            <a:r>
              <a:rPr lang="en-GB" sz="1400" dirty="0" smtClean="0">
                <a:solidFill>
                  <a:srgbClr val="FF0000"/>
                </a:solidFill>
              </a:rPr>
              <a:t>53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6457" y="2639180"/>
            <a:ext cx="808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PMT </a:t>
            </a:r>
            <a:r>
              <a:rPr lang="en-GB" sz="1400" dirty="0" smtClean="0">
                <a:solidFill>
                  <a:srgbClr val="FF0000"/>
                </a:solidFill>
              </a:rPr>
              <a:t>37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8205" y="2862710"/>
            <a:ext cx="808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CC66"/>
                </a:solidFill>
              </a:rPr>
              <a:t>PMT </a:t>
            </a:r>
            <a:r>
              <a:rPr lang="en-GB" sz="1400" dirty="0" smtClean="0">
                <a:solidFill>
                  <a:srgbClr val="00CC66"/>
                </a:solidFill>
              </a:rPr>
              <a:t>38</a:t>
            </a:r>
            <a:endParaRPr lang="en-GB" sz="1400" dirty="0">
              <a:solidFill>
                <a:srgbClr val="00CC66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203745" y="2918701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203745" y="3026556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19600" y="2937431"/>
            <a:ext cx="808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BBE0E3"/>
                </a:solidFill>
              </a:rPr>
              <a:t>PMT </a:t>
            </a:r>
            <a:r>
              <a:rPr lang="en-GB" sz="1400" dirty="0" smtClean="0">
                <a:solidFill>
                  <a:srgbClr val="BBE0E3"/>
                </a:solidFill>
              </a:rPr>
              <a:t>54</a:t>
            </a:r>
            <a:endParaRPr lang="en-GB" sz="1400" dirty="0">
              <a:solidFill>
                <a:srgbClr val="BBE0E3"/>
              </a:solidFill>
            </a:endParaRPr>
          </a:p>
        </p:txBody>
      </p:sp>
      <p:sp>
        <p:nvSpPr>
          <p:cNvPr id="32" name="Right Brace 31"/>
          <p:cNvSpPr/>
          <p:nvPr/>
        </p:nvSpPr>
        <p:spPr bwMode="auto">
          <a:xfrm>
            <a:off x="7581494" y="2788215"/>
            <a:ext cx="83826" cy="228383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3" name="Right Brace 32"/>
          <p:cNvSpPr/>
          <p:nvPr/>
        </p:nvSpPr>
        <p:spPr bwMode="auto">
          <a:xfrm flipH="1">
            <a:off x="1111875" y="2656123"/>
            <a:ext cx="114295" cy="228383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4" name="Right Brace 33"/>
          <p:cNvSpPr/>
          <p:nvPr/>
        </p:nvSpPr>
        <p:spPr bwMode="auto">
          <a:xfrm flipH="1">
            <a:off x="1112501" y="2900152"/>
            <a:ext cx="114295" cy="228383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>
            <a:stCxn id="2051" idx="0"/>
          </p:cNvCxnSpPr>
          <p:nvPr/>
        </p:nvCxnSpPr>
        <p:spPr bwMode="auto">
          <a:xfrm flipH="1" flipV="1">
            <a:off x="4524678" y="3170487"/>
            <a:ext cx="1991526" cy="3865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314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48851"/>
            <a:ext cx="9144000" cy="1143000"/>
          </a:xfrm>
        </p:spPr>
        <p:txBody>
          <a:bodyPr/>
          <a:lstStyle/>
          <a:p>
            <a:r>
              <a:rPr lang="en-GB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Optimisation of rate capability</a:t>
            </a:r>
            <a:br>
              <a:rPr lang="en-GB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3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Ghost elimination</a:t>
            </a:r>
            <a:endParaRPr lang="en-GB" sz="3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91851"/>
            <a:ext cx="8229600" cy="3776663"/>
          </a:xfrm>
        </p:spPr>
        <p:txBody>
          <a:bodyPr/>
          <a:lstStyle/>
          <a:p>
            <a:r>
              <a:rPr lang="en-GB" sz="2000" dirty="0" err="1" smtClean="0"/>
              <a:t>Uncoded</a:t>
            </a:r>
            <a:r>
              <a:rPr lang="en-GB" sz="2000" dirty="0" smtClean="0"/>
              <a:t> fibres in detectors pixels seeing highest </a:t>
            </a:r>
            <a:r>
              <a:rPr lang="en-GB" sz="2000" dirty="0" smtClean="0"/>
              <a:t>rate – specular reflection</a:t>
            </a:r>
            <a:endParaRPr lang="en-GB" sz="2000" dirty="0" smtClean="0"/>
          </a:p>
          <a:p>
            <a:pPr lvl="1"/>
            <a:r>
              <a:rPr lang="en-GB" sz="1800" dirty="0" smtClean="0"/>
              <a:t>Off specular is very low rate</a:t>
            </a:r>
          </a:p>
          <a:p>
            <a:r>
              <a:rPr lang="en-GB" sz="2000" dirty="0" smtClean="0"/>
              <a:t>Optical dividers between </a:t>
            </a:r>
            <a:r>
              <a:rPr lang="en-GB" sz="2000" dirty="0" smtClean="0"/>
              <a:t>fibres</a:t>
            </a:r>
          </a:p>
          <a:p>
            <a:r>
              <a:rPr lang="en-GB" sz="2000" dirty="0" smtClean="0"/>
              <a:t>Tested on INTER</a:t>
            </a:r>
            <a:endParaRPr lang="en-GB" sz="2000" dirty="0"/>
          </a:p>
        </p:txBody>
      </p:sp>
      <p:cxnSp>
        <p:nvCxnSpPr>
          <p:cNvPr id="19" name="Straight Arrow Connector 18"/>
          <p:cNvCxnSpPr>
            <a:stCxn id="3" idx="1"/>
          </p:cNvCxnSpPr>
          <p:nvPr/>
        </p:nvCxnSpPr>
        <p:spPr bwMode="auto">
          <a:xfrm>
            <a:off x="1754294" y="5002306"/>
            <a:ext cx="1285173" cy="3091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Flowchart: Magnetic Disk 2"/>
          <p:cNvSpPr/>
          <p:nvPr/>
        </p:nvSpPr>
        <p:spPr bwMode="auto">
          <a:xfrm>
            <a:off x="1174149" y="5002306"/>
            <a:ext cx="1160289" cy="161365"/>
          </a:xfrm>
          <a:prstGeom prst="flowChartMagneticDisk">
            <a:avLst/>
          </a:prstGeom>
          <a:solidFill>
            <a:srgbClr val="BBE0E3">
              <a:alpha val="6117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5" name="Straight Arrow Connector 4"/>
          <p:cNvCxnSpPr>
            <a:endCxn id="3" idx="1"/>
          </p:cNvCxnSpPr>
          <p:nvPr/>
        </p:nvCxnSpPr>
        <p:spPr bwMode="auto">
          <a:xfrm>
            <a:off x="649752" y="4694446"/>
            <a:ext cx="1104542" cy="3078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1754293" y="4479792"/>
            <a:ext cx="0" cy="5225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3" idx="1"/>
          </p:cNvCxnSpPr>
          <p:nvPr/>
        </p:nvCxnSpPr>
        <p:spPr bwMode="auto">
          <a:xfrm flipV="1">
            <a:off x="1754294" y="4741049"/>
            <a:ext cx="330413" cy="261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3" idx="1"/>
          </p:cNvCxnSpPr>
          <p:nvPr/>
        </p:nvCxnSpPr>
        <p:spPr bwMode="auto">
          <a:xfrm>
            <a:off x="1754294" y="5002306"/>
            <a:ext cx="910557" cy="37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754293" y="4670889"/>
            <a:ext cx="1316865" cy="3314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93677" y="4312493"/>
            <a:ext cx="7633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anose="030F0702030302020204" pitchFamily="66" charset="0"/>
              </a:rPr>
              <a:t>Incident </a:t>
            </a:r>
          </a:p>
          <a:p>
            <a:r>
              <a:rPr lang="en-GB" sz="1050" dirty="0" smtClean="0">
                <a:latin typeface="Comic Sans MS" panose="030F0702030302020204" pitchFamily="66" charset="0"/>
              </a:rPr>
              <a:t>beam </a:t>
            </a:r>
            <a:r>
              <a:rPr lang="en-GB" sz="1050" b="1" dirty="0" err="1" smtClean="0">
                <a:latin typeface="Comic Sans MS" panose="030F0702030302020204" pitchFamily="66" charset="0"/>
              </a:rPr>
              <a:t>k</a:t>
            </a:r>
            <a:r>
              <a:rPr lang="en-GB" sz="1050" b="1" baseline="-25000" dirty="0" err="1" smtClean="0">
                <a:latin typeface="Comic Sans MS" panose="030F0702030302020204" pitchFamily="66" charset="0"/>
              </a:rPr>
              <a:t>i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87350" y="5330322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anose="030F0702030302020204" pitchFamily="66" charset="0"/>
              </a:rPr>
              <a:t>Transmitted </a:t>
            </a:r>
          </a:p>
          <a:p>
            <a:r>
              <a:rPr lang="en-GB" sz="1050" dirty="0" smtClean="0">
                <a:latin typeface="Comic Sans MS" panose="030F0702030302020204" pitchFamily="66" charset="0"/>
              </a:rPr>
              <a:t>beam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92218" y="4295468"/>
            <a:ext cx="8483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anose="030F0702030302020204" pitchFamily="66" charset="0"/>
              </a:rPr>
              <a:t>Reflected </a:t>
            </a:r>
          </a:p>
          <a:p>
            <a:r>
              <a:rPr lang="en-GB" sz="1050" dirty="0" smtClean="0">
                <a:latin typeface="Comic Sans MS" panose="030F0702030302020204" pitchFamily="66" charset="0"/>
              </a:rPr>
              <a:t>beam </a:t>
            </a:r>
            <a:r>
              <a:rPr lang="en-GB" sz="1050" b="1" dirty="0" err="1" smtClean="0">
                <a:latin typeface="Comic Sans MS" panose="030F0702030302020204" pitchFamily="66" charset="0"/>
              </a:rPr>
              <a:t>k</a:t>
            </a:r>
            <a:r>
              <a:rPr lang="en-GB" sz="1050" b="1" baseline="-25000" dirty="0" err="1" smtClean="0">
                <a:latin typeface="Comic Sans MS" panose="030F0702030302020204" pitchFamily="66" charset="0"/>
              </a:rPr>
              <a:t>f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02649" y="4244759"/>
            <a:ext cx="3032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 smtClean="0">
                <a:latin typeface="Comic Sans MS" panose="030F0702030302020204" pitchFamily="66" charset="0"/>
              </a:rPr>
              <a:t>q</a:t>
            </a:r>
            <a:r>
              <a:rPr lang="en-GB" sz="1050" baseline="-25000" dirty="0" err="1" smtClean="0">
                <a:latin typeface="Comic Sans MS" panose="030F0702030302020204" pitchFamily="66" charset="0"/>
              </a:rPr>
              <a:t>z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90532" y="4533082"/>
            <a:ext cx="3016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 smtClean="0">
                <a:latin typeface="Comic Sans MS" panose="030F0702030302020204" pitchFamily="66" charset="0"/>
              </a:rPr>
              <a:t>q</a:t>
            </a:r>
            <a:r>
              <a:rPr lang="en-GB" sz="1050" baseline="-25000" dirty="0" err="1" smtClean="0">
                <a:latin typeface="Comic Sans MS" panose="030F0702030302020204" pitchFamily="66" charset="0"/>
              </a:rPr>
              <a:t>y</a:t>
            </a:r>
            <a:endParaRPr lang="en-GB" sz="1050" baseline="-25000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35459" y="4830092"/>
            <a:ext cx="3080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 smtClean="0">
                <a:latin typeface="Comic Sans MS" panose="030F0702030302020204" pitchFamily="66" charset="0"/>
              </a:rPr>
              <a:t>q</a:t>
            </a:r>
            <a:r>
              <a:rPr lang="en-GB" sz="1050" baseline="-25000" dirty="0" err="1" smtClean="0">
                <a:latin typeface="Comic Sans MS" panose="030F0702030302020204" pitchFamily="66" charset="0"/>
              </a:rPr>
              <a:t>x</a:t>
            </a:r>
            <a:endParaRPr lang="en-GB" sz="1050" baseline="-25000" dirty="0">
              <a:latin typeface="Comic Sans MS" panose="030F0702030302020204" pitchFamily="66" charset="0"/>
            </a:endParaRPr>
          </a:p>
        </p:txBody>
      </p:sp>
      <p:sp>
        <p:nvSpPr>
          <p:cNvPr id="35" name="Cube 34"/>
          <p:cNvSpPr/>
          <p:nvPr/>
        </p:nvSpPr>
        <p:spPr bwMode="auto">
          <a:xfrm>
            <a:off x="3091308" y="4041802"/>
            <a:ext cx="209431" cy="907564"/>
          </a:xfrm>
          <a:prstGeom prst="cube">
            <a:avLst/>
          </a:prstGeom>
          <a:solidFill>
            <a:srgbClr val="00DA63">
              <a:alpha val="8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091308" y="4652356"/>
            <a:ext cx="209431" cy="45719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66581" y="3593656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78451" y="2613999"/>
            <a:ext cx="2273572" cy="303142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19069" b="20692"/>
          <a:stretch/>
        </p:blipFill>
        <p:spPr>
          <a:xfrm>
            <a:off x="6081290" y="2833709"/>
            <a:ext cx="2983221" cy="281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0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Ghost elimination</a:t>
            </a:r>
            <a:r>
              <a:rPr lang="en-GB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</a:t>
            </a:r>
            <a:endParaRPr lang="en-GB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26999" r="32918" b="14837"/>
          <a:stretch/>
        </p:blipFill>
        <p:spPr>
          <a:xfrm>
            <a:off x="134748" y="3259788"/>
            <a:ext cx="7379988" cy="3599447"/>
          </a:xfrm>
          <a:prstGeom prst="rect">
            <a:avLst/>
          </a:prstGeom>
        </p:spPr>
      </p:pic>
      <p:pic>
        <p:nvPicPr>
          <p:cNvPr id="4" name="Picture 3" descr="C:\Users\tst37619\Documents\!Jeff\SINE2020\ConfusedGhost-640x49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3365" y="5744476"/>
            <a:ext cx="942657" cy="73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3" t="50334" r="6708" b="26476"/>
          <a:stretch/>
        </p:blipFill>
        <p:spPr bwMode="auto">
          <a:xfrm>
            <a:off x="-9926" y="1615328"/>
            <a:ext cx="6334526" cy="152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9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987"/>
            <a:ext cx="9144000" cy="1143000"/>
          </a:xfrm>
        </p:spPr>
        <p:txBody>
          <a:bodyPr/>
          <a:lstStyle/>
          <a:p>
            <a:r>
              <a:rPr lang="en-GB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 mm demonstrator</a:t>
            </a:r>
            <a:endParaRPr lang="en-GB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78" y="1397645"/>
            <a:ext cx="8229600" cy="2831527"/>
          </a:xfrm>
        </p:spPr>
        <p:txBody>
          <a:bodyPr/>
          <a:lstStyle/>
          <a:p>
            <a:r>
              <a:rPr lang="en-GB" sz="2000" dirty="0" smtClean="0"/>
              <a:t>0.5mm fibres</a:t>
            </a:r>
          </a:p>
          <a:p>
            <a:r>
              <a:rPr lang="en-GB" sz="2000" dirty="0" smtClean="0"/>
              <a:t>0.1mm dividers</a:t>
            </a:r>
            <a:endParaRPr lang="en-GB" sz="1600" dirty="0" smtClean="0"/>
          </a:p>
          <a:p>
            <a:r>
              <a:rPr lang="en-GB" sz="2000" dirty="0" smtClean="0"/>
              <a:t>High rate walking coincidence (no repeated codes)</a:t>
            </a:r>
            <a:endParaRPr lang="en-GB" sz="2000" dirty="0" smtClean="0"/>
          </a:p>
          <a:p>
            <a:pPr lvl="1"/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156" y="3147683"/>
            <a:ext cx="3997858" cy="2998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0315" y="3147373"/>
            <a:ext cx="3995370" cy="299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55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885" y="1631146"/>
            <a:ext cx="8229600" cy="2831527"/>
          </a:xfrm>
        </p:spPr>
        <p:txBody>
          <a:bodyPr/>
          <a:lstStyle/>
          <a:p>
            <a:r>
              <a:rPr lang="en-GB" sz="2000" dirty="0" smtClean="0"/>
              <a:t>Verifying position resolution on EMMA</a:t>
            </a:r>
          </a:p>
        </p:txBody>
      </p:sp>
      <p:pic>
        <p:nvPicPr>
          <p:cNvPr id="1026" name="Picture 2" descr="36cdd13c-2c02-41db-8263-404c9fa2dfb7@f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22" y="2384700"/>
            <a:ext cx="5655929" cy="355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characterisation of 0.6 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590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Verifying position resolution </a:t>
            </a:r>
            <a:endParaRPr lang="en-GB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10" y="1983571"/>
            <a:ext cx="8229600" cy="2831527"/>
          </a:xfrm>
        </p:spPr>
        <p:txBody>
          <a:bodyPr/>
          <a:lstStyle/>
          <a:p>
            <a:r>
              <a:rPr lang="en-GB" sz="2800" dirty="0" smtClean="0"/>
              <a:t>EMMA </a:t>
            </a:r>
          </a:p>
          <a:p>
            <a:pPr lvl="1"/>
            <a:r>
              <a:rPr lang="en-GB" sz="2000" dirty="0" smtClean="0">
                <a:solidFill>
                  <a:srgbClr val="00B0F0"/>
                </a:solidFill>
              </a:rPr>
              <a:t>Resolution</a:t>
            </a:r>
          </a:p>
          <a:p>
            <a:pPr lvl="2"/>
            <a:r>
              <a:rPr lang="en-GB" sz="1600" dirty="0" smtClean="0">
                <a:solidFill>
                  <a:srgbClr val="00B0F0"/>
                </a:solidFill>
              </a:rPr>
              <a:t>0.2mm slit</a:t>
            </a:r>
          </a:p>
          <a:p>
            <a:pPr lvl="1"/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2370"/>
          <a:stretch/>
        </p:blipFill>
        <p:spPr>
          <a:xfrm>
            <a:off x="2647950" y="2124075"/>
            <a:ext cx="6423005" cy="395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59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Verifying position resolution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85" y="2205038"/>
            <a:ext cx="3346490" cy="2831527"/>
          </a:xfrm>
        </p:spPr>
        <p:txBody>
          <a:bodyPr/>
          <a:lstStyle/>
          <a:p>
            <a:r>
              <a:rPr lang="en-GB" sz="2000" dirty="0" smtClean="0"/>
              <a:t>Integrated in time of flight</a:t>
            </a:r>
          </a:p>
          <a:p>
            <a:r>
              <a:rPr lang="en-GB" sz="2000" dirty="0" smtClean="0"/>
              <a:t>Single pixel illumination</a:t>
            </a:r>
          </a:p>
          <a:p>
            <a:r>
              <a:rPr lang="en-GB" sz="2000" dirty="0" smtClean="0"/>
              <a:t>Resolution = 0.6 mm</a:t>
            </a:r>
            <a:endParaRPr lang="en-GB" sz="2000" dirty="0" smtClean="0"/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5" y="1652588"/>
            <a:ext cx="48768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91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Verifying position resolution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10" y="1983571"/>
            <a:ext cx="3432215" cy="2831527"/>
          </a:xfrm>
        </p:spPr>
        <p:txBody>
          <a:bodyPr/>
          <a:lstStyle/>
          <a:p>
            <a:r>
              <a:rPr lang="en-GB" dirty="0" smtClean="0"/>
              <a:t>Low scattering from fibres and B</a:t>
            </a:r>
            <a:r>
              <a:rPr lang="en-GB" baseline="-25000" dirty="0" smtClean="0"/>
              <a:t>4</a:t>
            </a:r>
            <a:r>
              <a:rPr lang="en-GB" dirty="0" smtClean="0"/>
              <a:t>C behind scintillator</a:t>
            </a:r>
          </a:p>
          <a:p>
            <a:r>
              <a:rPr lang="en-GB" dirty="0" smtClean="0"/>
              <a:t>Beam spread dominated by divergence</a:t>
            </a:r>
          </a:p>
          <a:p>
            <a:r>
              <a:rPr lang="en-GB" dirty="0" smtClean="0"/>
              <a:t>No exact numbers yet</a:t>
            </a:r>
          </a:p>
          <a:p>
            <a:pPr lvl="1"/>
            <a:r>
              <a:rPr lang="en-GB" sz="2000" dirty="0" smtClean="0">
                <a:solidFill>
                  <a:srgbClr val="00B0F0"/>
                </a:solidFill>
              </a:rPr>
              <a:t>Good enough for INTER</a:t>
            </a:r>
            <a:endParaRPr lang="en-GB" sz="2000" dirty="0" smtClean="0">
              <a:solidFill>
                <a:srgbClr val="00B0F0"/>
              </a:solidFill>
            </a:endParaRPr>
          </a:p>
          <a:p>
            <a:pPr lvl="1"/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1363"/>
          <a:stretch/>
        </p:blipFill>
        <p:spPr>
          <a:xfrm>
            <a:off x="3952875" y="1905000"/>
            <a:ext cx="4876800" cy="39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64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 spec summary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2950" y="4452938"/>
            <a:ext cx="7772400" cy="2262187"/>
          </a:xfrm>
        </p:spPr>
        <p:txBody>
          <a:bodyPr/>
          <a:lstStyle/>
          <a:p>
            <a:r>
              <a:rPr lang="en-GB" dirty="0" smtClean="0"/>
              <a:t>Requirements laid out in WP 9.2 have been satisfied</a:t>
            </a:r>
          </a:p>
          <a:p>
            <a:r>
              <a:rPr lang="en-GB" dirty="0" smtClean="0"/>
              <a:t>First application is the INTER beamline</a:t>
            </a:r>
            <a:endParaRPr lang="en-GB" dirty="0"/>
          </a:p>
        </p:txBody>
      </p:sp>
      <p:graphicFrame>
        <p:nvGraphicFramePr>
          <p:cNvPr id="6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092114"/>
              </p:ext>
            </p:extLst>
          </p:nvPr>
        </p:nvGraphicFramePr>
        <p:xfrm>
          <a:off x="781050" y="1577551"/>
          <a:ext cx="7619999" cy="2815757"/>
        </p:xfrm>
        <a:graphic>
          <a:graphicData uri="http://schemas.openxmlformats.org/drawingml/2006/table">
            <a:tbl>
              <a:tblPr/>
              <a:tblGrid>
                <a:gridCol w="2628900"/>
                <a:gridCol w="2133600"/>
                <a:gridCol w="2857499"/>
              </a:tblGrid>
              <a:tr h="3179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Requirements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SHARD2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Neutron Detection Efficiency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40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%  at 1.8 A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45% (0.25mm front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scint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)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60% (0.45mm front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scint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at 1.8 </a:t>
                      </a: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Å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Gamma Sensitivity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10</a:t>
                      </a: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-6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at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1MeV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3 x 10</a:t>
                      </a: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-7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at 1MeV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32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Position Resolution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 1-3 mm</a:t>
                      </a:r>
                      <a:endParaRPr kumimoji="0" lang="en-GB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0.6 mm</a:t>
                      </a:r>
                      <a:endParaRPr kumimoji="0" lang="en-GB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4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Timing Resolution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100 </a:t>
                      </a:r>
                      <a:r>
                        <a:rPr kumimoji="0" lang="el-G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μ</a:t>
                      </a: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s</a:t>
                      </a:r>
                      <a:endParaRPr kumimoji="0" lang="en-GB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10 </a:t>
                      </a:r>
                      <a:r>
                        <a:rPr kumimoji="0" lang="el-G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μ</a:t>
                      </a: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s</a:t>
                      </a:r>
                      <a:endParaRPr kumimoji="0" lang="en-GB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Rate Capability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(several)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kcps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/mm</a:t>
                      </a: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1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kcps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/mm</a:t>
                      </a: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Placement Accuracy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99.99%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</a:rPr>
                        <a:t>99.99%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108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Application:</a:t>
            </a:r>
            <a:br>
              <a:rPr lang="en-GB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</a:t>
            </a:r>
            <a:endParaRPr lang="en-GB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10" y="1570048"/>
            <a:ext cx="8499515" cy="2831527"/>
          </a:xfrm>
        </p:spPr>
        <p:txBody>
          <a:bodyPr/>
          <a:lstStyle/>
          <a:p>
            <a:r>
              <a:rPr lang="en-GB" dirty="0" smtClean="0"/>
              <a:t>Installing new guide</a:t>
            </a:r>
          </a:p>
          <a:p>
            <a:pPr lvl="1"/>
            <a:r>
              <a:rPr lang="en-GB" dirty="0" smtClean="0"/>
              <a:t>Focussing guide</a:t>
            </a:r>
          </a:p>
          <a:p>
            <a:pPr lvl="1"/>
            <a:r>
              <a:rPr lang="en-GB" dirty="0" smtClean="0"/>
              <a:t>Increase in flux spread out along the detector</a:t>
            </a:r>
            <a:endParaRPr lang="en-GB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 bwMode="auto">
          <a:xfrm>
            <a:off x="0" y="3254028"/>
            <a:ext cx="4820232" cy="261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51"/>
          <a:stretch/>
        </p:blipFill>
        <p:spPr bwMode="auto">
          <a:xfrm>
            <a:off x="4549361" y="3271119"/>
            <a:ext cx="4820232" cy="257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69934" y="2884696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Current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278040" y="2984032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New guide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096472" y="4532756"/>
            <a:ext cx="581183" cy="5630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54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GB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Recap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SHARD2 successes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SHARD2 problems</a:t>
            </a:r>
          </a:p>
          <a:p>
            <a:r>
              <a:rPr lang="en-GB" dirty="0" smtClean="0"/>
              <a:t>New WSF detector concepts</a:t>
            </a:r>
            <a:endParaRPr lang="en-GB" dirty="0" smtClean="0"/>
          </a:p>
          <a:p>
            <a:r>
              <a:rPr lang="en-GB" dirty="0" smtClean="0"/>
              <a:t>A solution for INTER</a:t>
            </a:r>
          </a:p>
        </p:txBody>
      </p:sp>
      <p:pic>
        <p:nvPicPr>
          <p:cNvPr id="9" name="Picture 2" descr="\\ISIS\Shares\Detectors\GJS\Segmented 2D\IMG_517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2669" y="1387475"/>
            <a:ext cx="3213280" cy="428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Application:</a:t>
            </a:r>
            <a:br>
              <a:rPr lang="en-GB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</a:t>
            </a:r>
            <a:endParaRPr lang="en-GB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10" y="1570048"/>
            <a:ext cx="3870365" cy="2831527"/>
          </a:xfrm>
        </p:spPr>
        <p:txBody>
          <a:bodyPr/>
          <a:lstStyle/>
          <a:p>
            <a:r>
              <a:rPr lang="en-GB" dirty="0" smtClean="0"/>
              <a:t>Installing new guide</a:t>
            </a:r>
          </a:p>
          <a:p>
            <a:pPr lvl="1"/>
            <a:r>
              <a:rPr lang="en-GB" dirty="0" smtClean="0"/>
              <a:t>Focussing guide</a:t>
            </a:r>
          </a:p>
          <a:p>
            <a:pPr lvl="1"/>
            <a:r>
              <a:rPr lang="en-GB" dirty="0" smtClean="0"/>
              <a:t>Increase in flux spread out along the detector</a:t>
            </a:r>
            <a:endParaRPr lang="en-GB" dirty="0" smtClean="0"/>
          </a:p>
          <a:p>
            <a:r>
              <a:rPr lang="en-GB" dirty="0" smtClean="0"/>
              <a:t>Replace </a:t>
            </a:r>
            <a:r>
              <a:rPr lang="en-GB" dirty="0" smtClean="0"/>
              <a:t>old linear </a:t>
            </a:r>
            <a:r>
              <a:rPr lang="en-GB" dirty="0" smtClean="0"/>
              <a:t>detector</a:t>
            </a:r>
          </a:p>
          <a:p>
            <a:pPr lvl="1"/>
            <a:r>
              <a:rPr lang="en-GB" dirty="0" smtClean="0"/>
              <a:t>New SHARD style to cover the area and match count rate requirements</a:t>
            </a:r>
          </a:p>
          <a:p>
            <a:pPr lvl="1"/>
            <a:r>
              <a:rPr lang="en-GB" dirty="0" smtClean="0"/>
              <a:t>Temp replacement = 0.6mm segment</a:t>
            </a:r>
            <a:endParaRPr lang="en-GB" dirty="0" smtClean="0"/>
          </a:p>
          <a:p>
            <a:pPr lvl="1"/>
            <a:endParaRPr lang="en-GB" sz="2400" dirty="0"/>
          </a:p>
        </p:txBody>
      </p:sp>
      <p:pic>
        <p:nvPicPr>
          <p:cNvPr id="2050" name="Picture 2" descr="2bd87416-0adc-422c-a2b5-118c629d482f@f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72" y="1570049"/>
            <a:ext cx="3281362" cy="246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0a7b35ad-ce59-49d0-bdb2-be9ffc33b0e2@f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72" y="4061646"/>
            <a:ext cx="3626871" cy="27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146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0.6mm segment </a:t>
            </a:r>
            <a:r>
              <a:rPr lang="en-GB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INTER</a:t>
            </a:r>
            <a:endParaRPr lang="en-GB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10" y="1983571"/>
            <a:ext cx="8229600" cy="2831527"/>
          </a:xfrm>
        </p:spPr>
        <p:txBody>
          <a:bodyPr/>
          <a:lstStyle/>
          <a:p>
            <a:r>
              <a:rPr lang="en-GB" sz="2400" dirty="0" smtClean="0"/>
              <a:t>Rates</a:t>
            </a:r>
          </a:p>
          <a:p>
            <a:pPr lvl="1"/>
            <a:r>
              <a:rPr lang="en-GB" sz="1600" dirty="0" smtClean="0"/>
              <a:t>16 </a:t>
            </a:r>
            <a:r>
              <a:rPr lang="en-GB" sz="1600" dirty="0" err="1" smtClean="0"/>
              <a:t>kcps</a:t>
            </a:r>
            <a:r>
              <a:rPr lang="en-GB" sz="1600" dirty="0" smtClean="0"/>
              <a:t> per 30mm</a:t>
            </a:r>
            <a:r>
              <a:rPr lang="en-GB" sz="1600" baseline="30000" dirty="0" smtClean="0"/>
              <a:t>2</a:t>
            </a:r>
            <a:r>
              <a:rPr lang="en-GB" sz="1600" dirty="0" smtClean="0"/>
              <a:t> area</a:t>
            </a:r>
            <a:endParaRPr lang="en-GB" sz="1600" dirty="0" smtClean="0"/>
          </a:p>
          <a:p>
            <a:pPr lvl="1"/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661"/>
          <a:stretch/>
        </p:blipFill>
        <p:spPr>
          <a:xfrm>
            <a:off x="0" y="2697651"/>
            <a:ext cx="5355771" cy="4010646"/>
          </a:xfrm>
          <a:prstGeom prst="rect">
            <a:avLst/>
          </a:prstGeom>
        </p:spPr>
      </p:pic>
      <p:pic>
        <p:nvPicPr>
          <p:cNvPr id="6" name="Content Placeholder 2"/>
          <p:cNvPicPr>
            <a:picLocks noChangeAspect="1"/>
          </p:cNvPicPr>
          <p:nvPr/>
        </p:nvPicPr>
        <p:blipFill rotWithShape="1">
          <a:blip r:embed="rId3"/>
          <a:srcRect t="12374"/>
          <a:stretch/>
        </p:blipFill>
        <p:spPr bwMode="auto">
          <a:xfrm>
            <a:off x="5286747" y="5189517"/>
            <a:ext cx="2984417" cy="119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534390" y="5237019"/>
            <a:ext cx="76298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421086" y="4241309"/>
            <a:ext cx="3090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</a:t>
            </a:r>
            <a:r>
              <a:rPr lang="en-GB" baseline="-25000" dirty="0" smtClean="0"/>
              <a:t>2</a:t>
            </a:r>
            <a:r>
              <a:rPr lang="en-GB" dirty="0" smtClean="0"/>
              <a:t>O reflectivity at low angle</a:t>
            </a:r>
          </a:p>
          <a:p>
            <a:r>
              <a:rPr lang="en-GB" dirty="0" smtClean="0"/>
              <a:t>Divergent mode on </a:t>
            </a:r>
            <a:r>
              <a:rPr lang="en-GB" baseline="30000" dirty="0" smtClean="0"/>
              <a:t>3</a:t>
            </a:r>
            <a:r>
              <a:rPr lang="en-GB" dirty="0" smtClean="0"/>
              <a:t>He tube</a:t>
            </a:r>
          </a:p>
          <a:p>
            <a:r>
              <a:rPr lang="en-GB" dirty="0" smtClean="0"/>
              <a:t>40mm x 10mm slits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999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results </a:t>
            </a:r>
            <a:r>
              <a:rPr lang="en-GB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INTER</a:t>
            </a:r>
            <a:endParaRPr lang="en-GB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885" y="1552638"/>
            <a:ext cx="8229600" cy="2831527"/>
          </a:xfrm>
        </p:spPr>
        <p:txBody>
          <a:bodyPr/>
          <a:lstStyle/>
          <a:p>
            <a:r>
              <a:rPr lang="en-GB" sz="2400" dirty="0" smtClean="0"/>
              <a:t>Detector covers full divergent mode in vertical plane</a:t>
            </a:r>
          </a:p>
          <a:p>
            <a:r>
              <a:rPr lang="en-GB" dirty="0" smtClean="0"/>
              <a:t>Resolution and uniformity showed existing guide defects</a:t>
            </a:r>
          </a:p>
          <a:p>
            <a:r>
              <a:rPr lang="en-GB" dirty="0" smtClean="0"/>
              <a:t>In operation this user cycle</a:t>
            </a:r>
            <a:endParaRPr lang="en-GB" dirty="0" smtClean="0"/>
          </a:p>
          <a:p>
            <a:pPr lvl="1"/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193"/>
          <a:stretch/>
        </p:blipFill>
        <p:spPr>
          <a:xfrm>
            <a:off x="1635185" y="2968402"/>
            <a:ext cx="6163813" cy="3693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5051" y="3155365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Highly fringed sample </a:t>
            </a:r>
            <a:r>
              <a:rPr lang="en-GB" dirty="0" smtClean="0">
                <a:solidFill>
                  <a:schemeClr val="bg1"/>
                </a:solidFill>
              </a:rPr>
              <a:t>in </a:t>
            </a:r>
            <a:r>
              <a:rPr lang="en-GB" dirty="0" smtClean="0">
                <a:solidFill>
                  <a:schemeClr val="bg1"/>
                </a:solidFill>
              </a:rPr>
              <a:t>divergent mode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76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Mid-term detector design for INTER</a:t>
            </a:r>
            <a:endParaRPr lang="en-GB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885" y="1552638"/>
            <a:ext cx="8229600" cy="2831527"/>
          </a:xfrm>
        </p:spPr>
        <p:txBody>
          <a:bodyPr/>
          <a:lstStyle/>
          <a:p>
            <a:r>
              <a:rPr lang="en-GB" sz="2400" dirty="0" smtClean="0"/>
              <a:t>8 Segments – 64 channel PMT per segment</a:t>
            </a:r>
          </a:p>
          <a:p>
            <a:r>
              <a:rPr lang="en-GB" dirty="0" smtClean="0"/>
              <a:t>150 </a:t>
            </a:r>
            <a:r>
              <a:rPr lang="el-GR" dirty="0" smtClean="0">
                <a:latin typeface="Cambria"/>
              </a:rPr>
              <a:t>μ</a:t>
            </a:r>
            <a:r>
              <a:rPr lang="en-GB" dirty="0" smtClean="0"/>
              <a:t>m gap between segments</a:t>
            </a:r>
          </a:p>
          <a:p>
            <a:r>
              <a:rPr lang="en-GB" dirty="0" smtClean="0"/>
              <a:t>2 different widths to match beam profile</a:t>
            </a:r>
          </a:p>
          <a:p>
            <a:endParaRPr lang="en-GB" dirty="0" smtClean="0"/>
          </a:p>
          <a:p>
            <a:pPr lvl="1"/>
            <a:endParaRPr lang="en-GB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5" t="8128" b="7019"/>
          <a:stretch/>
        </p:blipFill>
        <p:spPr bwMode="auto">
          <a:xfrm>
            <a:off x="276043" y="3088256"/>
            <a:ext cx="4433977" cy="344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457" y="3088256"/>
            <a:ext cx="4453543" cy="2597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0948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GB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885" y="1552638"/>
            <a:ext cx="8229600" cy="2831527"/>
          </a:xfrm>
        </p:spPr>
        <p:txBody>
          <a:bodyPr/>
          <a:lstStyle/>
          <a:p>
            <a:r>
              <a:rPr lang="en-GB" dirty="0" smtClean="0"/>
              <a:t>A sub-mm position resolution detector has been developed for reflectometry</a:t>
            </a:r>
          </a:p>
          <a:p>
            <a:r>
              <a:rPr lang="en-GB" dirty="0" smtClean="0"/>
              <a:t>A new high rate section has been successfully implemented keeping the detector cost-</a:t>
            </a:r>
            <a:r>
              <a:rPr lang="en-GB" dirty="0" err="1" smtClean="0"/>
              <a:t>efective</a:t>
            </a:r>
            <a:endParaRPr lang="en-GB" dirty="0" smtClean="0"/>
          </a:p>
          <a:p>
            <a:r>
              <a:rPr lang="en-GB" dirty="0" smtClean="0"/>
              <a:t>So far a detector </a:t>
            </a:r>
            <a:r>
              <a:rPr lang="en-GB" dirty="0"/>
              <a:t>capable </a:t>
            </a:r>
            <a:r>
              <a:rPr lang="en-GB" dirty="0" smtClean="0"/>
              <a:t>of </a:t>
            </a:r>
            <a:r>
              <a:rPr lang="en-GB" dirty="0"/>
              <a:t>1 </a:t>
            </a:r>
            <a:r>
              <a:rPr lang="en-GB" dirty="0" err="1"/>
              <a:t>kcps</a:t>
            </a:r>
            <a:r>
              <a:rPr lang="en-GB" dirty="0"/>
              <a:t>/mm</a:t>
            </a:r>
            <a:r>
              <a:rPr lang="en-GB" baseline="30000" dirty="0"/>
              <a:t>2</a:t>
            </a:r>
            <a:r>
              <a:rPr lang="en-GB" dirty="0" smtClean="0"/>
              <a:t>has been built</a:t>
            </a:r>
          </a:p>
          <a:p>
            <a:r>
              <a:rPr lang="en-GB" dirty="0" smtClean="0"/>
              <a:t>Ghosting has been eliminated </a:t>
            </a:r>
          </a:p>
          <a:p>
            <a:r>
              <a:rPr lang="en-GB" dirty="0" smtClean="0"/>
              <a:t>A new solution for the INTER reflectometer is now being implemented due to these developments.</a:t>
            </a:r>
            <a:endParaRPr lang="en-GB" dirty="0" smtClean="0"/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24458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30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908358"/>
            <a:ext cx="6275387" cy="1143000"/>
          </a:xfrm>
        </p:spPr>
        <p:txBody>
          <a:bodyPr/>
          <a:lstStyle/>
          <a:p>
            <a:pPr algn="r"/>
            <a:r>
              <a:rPr lang="en-GB" sz="4000" dirty="0" smtClean="0"/>
              <a:t>Other issues?</a:t>
            </a:r>
            <a:endParaRPr lang="en-GB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901" r="31536" b="15078"/>
          <a:stretch/>
        </p:blipFill>
        <p:spPr>
          <a:xfrm>
            <a:off x="414866" y="2136531"/>
            <a:ext cx="8139886" cy="428156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914400" y="1798064"/>
            <a:ext cx="4641156" cy="2036269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799140" y="1798064"/>
            <a:ext cx="4756416" cy="2704780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18" y="1798064"/>
            <a:ext cx="1206114" cy="120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38107"/>
            <a:ext cx="8229600" cy="2919893"/>
          </a:xfrm>
        </p:spPr>
        <p:txBody>
          <a:bodyPr/>
          <a:lstStyle/>
          <a:p>
            <a:r>
              <a:rPr lang="en-GB" sz="2400" dirty="0" smtClean="0"/>
              <a:t>Neutron counts are “missing” in the un-coded region</a:t>
            </a:r>
          </a:p>
          <a:p>
            <a:pPr lvl="1"/>
            <a:r>
              <a:rPr lang="en-GB" sz="2000" dirty="0" smtClean="0"/>
              <a:t>Significant portion of events are unidentified </a:t>
            </a:r>
          </a:p>
          <a:p>
            <a:pPr lvl="1"/>
            <a:r>
              <a:rPr lang="en-GB" sz="2000" dirty="0" smtClean="0"/>
              <a:t>Unidentified are in neighbouring fibres</a:t>
            </a:r>
          </a:p>
          <a:p>
            <a:pPr lvl="2"/>
            <a:r>
              <a:rPr lang="en-GB" sz="1800" dirty="0" smtClean="0"/>
              <a:t>Most likely neutrons absorbed on the boundary between two fibres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367758" y="2404822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367758" y="2512677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367758" y="3201760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67758" y="3309615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5506" y="22049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PMT 3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745506" y="2454979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PMT 4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68511" y="22049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PMT 1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68511" y="2454979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PMT 2</a:t>
            </a:r>
            <a:endParaRPr lang="en-GB" sz="1400" dirty="0"/>
          </a:p>
        </p:txBody>
      </p:sp>
      <p:sp>
        <p:nvSpPr>
          <p:cNvPr id="16" name="5-Point Star 15"/>
          <p:cNvSpPr/>
          <p:nvPr/>
        </p:nvSpPr>
        <p:spPr bwMode="auto">
          <a:xfrm>
            <a:off x="4468265" y="2414532"/>
            <a:ext cx="176733" cy="127134"/>
          </a:xfrm>
          <a:prstGeom prst="star5">
            <a:avLst/>
          </a:prstGeom>
          <a:solidFill>
            <a:srgbClr val="7030A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7" name="5-Point Star 16"/>
          <p:cNvSpPr/>
          <p:nvPr/>
        </p:nvSpPr>
        <p:spPr bwMode="auto">
          <a:xfrm>
            <a:off x="4468264" y="3209792"/>
            <a:ext cx="176733" cy="127134"/>
          </a:xfrm>
          <a:prstGeom prst="star5">
            <a:avLst/>
          </a:prstGeom>
          <a:solidFill>
            <a:srgbClr val="7030A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3613" y="3042654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PMT 3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783613" y="3236478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PMT 4</a:t>
            </a:r>
            <a:endParaRPr lang="en-GB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53143" y="3107725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PMT 1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53143" y="3359856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PMT 2</a:t>
            </a:r>
            <a:endParaRPr lang="en-GB" sz="14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367758" y="3415847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367758" y="3523702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83613" y="3434577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PMT 5</a:t>
            </a:r>
            <a:endParaRPr lang="en-GB" sz="1400" dirty="0"/>
          </a:p>
        </p:txBody>
      </p:sp>
      <p:sp>
        <p:nvSpPr>
          <p:cNvPr id="25" name="Right Brace 24"/>
          <p:cNvSpPr/>
          <p:nvPr/>
        </p:nvSpPr>
        <p:spPr bwMode="auto">
          <a:xfrm>
            <a:off x="7745507" y="3285361"/>
            <a:ext cx="83826" cy="228383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6" name="Right Brace 25"/>
          <p:cNvSpPr/>
          <p:nvPr/>
        </p:nvSpPr>
        <p:spPr bwMode="auto">
          <a:xfrm flipH="1">
            <a:off x="1275888" y="3153269"/>
            <a:ext cx="114295" cy="228383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7" name="Right Brace 26"/>
          <p:cNvSpPr/>
          <p:nvPr/>
        </p:nvSpPr>
        <p:spPr bwMode="auto">
          <a:xfrm flipH="1">
            <a:off x="1276514" y="3397298"/>
            <a:ext cx="114295" cy="228383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2964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38107"/>
            <a:ext cx="8229600" cy="2831527"/>
          </a:xfrm>
        </p:spPr>
        <p:txBody>
          <a:bodyPr/>
          <a:lstStyle/>
          <a:p>
            <a:r>
              <a:rPr lang="en-GB" sz="2400" dirty="0" smtClean="0"/>
              <a:t>Neutron counts are “missing” in the un-coded region</a:t>
            </a:r>
          </a:p>
          <a:p>
            <a:pPr lvl="1"/>
            <a:r>
              <a:rPr lang="en-GB" sz="2000" dirty="0" smtClean="0"/>
              <a:t>Significant portion of events are unidentified </a:t>
            </a:r>
          </a:p>
          <a:p>
            <a:pPr lvl="1"/>
            <a:r>
              <a:rPr lang="en-GB" sz="2000" dirty="0" smtClean="0"/>
              <a:t>Unidentified are in neighbouring fibres</a:t>
            </a:r>
          </a:p>
          <a:p>
            <a:pPr lvl="2"/>
            <a:r>
              <a:rPr lang="en-GB" sz="1800" dirty="0" smtClean="0"/>
              <a:t>Most likely neutrons absorbed on the boundary between two fibres</a:t>
            </a:r>
          </a:p>
          <a:p>
            <a:r>
              <a:rPr lang="en-GB" sz="2400" dirty="0" smtClean="0"/>
              <a:t>No multi-counting in the coded areas</a:t>
            </a:r>
          </a:p>
          <a:p>
            <a:pPr lvl="1"/>
            <a:endParaRPr lang="en-GB" sz="20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367758" y="2404822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367758" y="2512677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367758" y="3201760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67758" y="3309615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5506" y="22049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PMT 3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745506" y="2454979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B050"/>
                </a:solidFill>
              </a:rPr>
              <a:t>PMT 4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511" y="22049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B050"/>
                </a:solidFill>
              </a:rPr>
              <a:t>PMT 1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511" y="2454979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PMT 2</a:t>
            </a:r>
            <a:endParaRPr lang="en-GB" sz="1400" dirty="0"/>
          </a:p>
        </p:txBody>
      </p:sp>
      <p:sp>
        <p:nvSpPr>
          <p:cNvPr id="16" name="5-Point Star 15"/>
          <p:cNvSpPr/>
          <p:nvPr/>
        </p:nvSpPr>
        <p:spPr bwMode="auto">
          <a:xfrm>
            <a:off x="4468265" y="2414532"/>
            <a:ext cx="176733" cy="127134"/>
          </a:xfrm>
          <a:prstGeom prst="star5">
            <a:avLst/>
          </a:prstGeom>
          <a:solidFill>
            <a:srgbClr val="7030A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7" name="5-Point Star 16"/>
          <p:cNvSpPr/>
          <p:nvPr/>
        </p:nvSpPr>
        <p:spPr bwMode="auto">
          <a:xfrm>
            <a:off x="4468264" y="3209792"/>
            <a:ext cx="176733" cy="127134"/>
          </a:xfrm>
          <a:prstGeom prst="star5">
            <a:avLst/>
          </a:prstGeom>
          <a:solidFill>
            <a:srgbClr val="7030A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3613" y="3042654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PMT 3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783613" y="3236478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B050"/>
                </a:solidFill>
              </a:rPr>
              <a:t>PMT 4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143" y="3107725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B050"/>
                </a:solidFill>
              </a:rPr>
              <a:t>PMT 1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3143" y="3359856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PMT 2</a:t>
            </a:r>
            <a:endParaRPr lang="en-GB" sz="14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367758" y="3415847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367758" y="3523702"/>
            <a:ext cx="6377748" cy="69436"/>
          </a:xfrm>
          <a:prstGeom prst="rect">
            <a:avLst/>
          </a:prstGeom>
          <a:solidFill>
            <a:srgbClr val="00B05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83613" y="3434577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PMT 5</a:t>
            </a:r>
            <a:endParaRPr lang="en-GB" sz="1400" dirty="0"/>
          </a:p>
        </p:txBody>
      </p:sp>
      <p:sp>
        <p:nvSpPr>
          <p:cNvPr id="25" name="Right Brace 24"/>
          <p:cNvSpPr/>
          <p:nvPr/>
        </p:nvSpPr>
        <p:spPr bwMode="auto">
          <a:xfrm>
            <a:off x="7745507" y="3285361"/>
            <a:ext cx="83826" cy="228383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6" name="Right Brace 25"/>
          <p:cNvSpPr/>
          <p:nvPr/>
        </p:nvSpPr>
        <p:spPr bwMode="auto">
          <a:xfrm flipH="1">
            <a:off x="1275888" y="3153269"/>
            <a:ext cx="114295" cy="228383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7" name="Right Brace 26"/>
          <p:cNvSpPr/>
          <p:nvPr/>
        </p:nvSpPr>
        <p:spPr bwMode="auto">
          <a:xfrm flipH="1">
            <a:off x="1276514" y="3397298"/>
            <a:ext cx="114295" cy="228383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433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EMMA testing</a:t>
            </a:r>
            <a:br>
              <a:rPr lang="en-GB" dirty="0" smtClean="0"/>
            </a:br>
            <a:r>
              <a:rPr lang="en-GB" sz="3200" dirty="0" smtClean="0"/>
              <a:t>Extra “bumps”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40" y="2795174"/>
            <a:ext cx="3791953" cy="3776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183" y="2795174"/>
            <a:ext cx="5059178" cy="35747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45782" y="3473183"/>
            <a:ext cx="3158137" cy="2858461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6247" y="3516939"/>
            <a:ext cx="2877671" cy="278930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SHARD2</a:t>
            </a:r>
            <a:r>
              <a:rPr lang="en-GB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1 mm fibres – 16 mm wide</a:t>
            </a:r>
          </a:p>
          <a:p>
            <a:r>
              <a:rPr lang="en-GB" sz="2000" dirty="0" smtClean="0"/>
              <a:t>Individual segments</a:t>
            </a:r>
          </a:p>
          <a:p>
            <a:pPr lvl="1"/>
            <a:r>
              <a:rPr lang="en-GB" sz="1800" dirty="0" smtClean="0">
                <a:solidFill>
                  <a:srgbClr val="002060"/>
                </a:solidFill>
              </a:rPr>
              <a:t>Optically divided</a:t>
            </a:r>
          </a:p>
          <a:p>
            <a:pPr lvl="1"/>
            <a:r>
              <a:rPr lang="en-GB" sz="1800" dirty="0" smtClean="0">
                <a:solidFill>
                  <a:srgbClr val="002060"/>
                </a:solidFill>
              </a:rPr>
              <a:t>Supports </a:t>
            </a:r>
          </a:p>
          <a:p>
            <a:pPr lvl="2"/>
            <a:r>
              <a:rPr lang="en-GB" sz="1400" dirty="0" smtClean="0">
                <a:solidFill>
                  <a:srgbClr val="002060"/>
                </a:solidFill>
              </a:rPr>
              <a:t>3D printed</a:t>
            </a:r>
          </a:p>
          <a:p>
            <a:pPr lvl="1"/>
            <a:r>
              <a:rPr lang="en-GB" sz="1800" dirty="0" smtClean="0">
                <a:solidFill>
                  <a:srgbClr val="002060"/>
                </a:solidFill>
              </a:rPr>
              <a:t>Strips of scintillator front and back</a:t>
            </a:r>
          </a:p>
          <a:p>
            <a:r>
              <a:rPr lang="en-GB" sz="2000" dirty="0" smtClean="0"/>
              <a:t>Single 64 </a:t>
            </a:r>
            <a:r>
              <a:rPr lang="en-GB" sz="2000" dirty="0" err="1" smtClean="0"/>
              <a:t>ch</a:t>
            </a:r>
            <a:r>
              <a:rPr lang="en-GB" sz="2000" dirty="0" smtClean="0"/>
              <a:t> FP-PMT per segment</a:t>
            </a:r>
          </a:p>
        </p:txBody>
      </p:sp>
      <p:pic>
        <p:nvPicPr>
          <p:cNvPr id="9" name="Picture 2" descr="\\ISIS\Shares\Detectors\GJS\Segmented 2D\IMG_517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2669" y="1387475"/>
            <a:ext cx="3213280" cy="428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 rot="20313401">
            <a:off x="7089392" y="4703345"/>
            <a:ext cx="904125" cy="78809"/>
          </a:xfrm>
          <a:prstGeom prst="rect">
            <a:avLst/>
          </a:prstGeom>
          <a:solidFill>
            <a:srgbClr val="7030A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9535" y="5461572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Neutron beam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 flipV="1">
            <a:off x="5740792" y="4944692"/>
            <a:ext cx="1365486" cy="70154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2726"/>
          <a:stretch/>
        </p:blipFill>
        <p:spPr bwMode="auto">
          <a:xfrm>
            <a:off x="858742" y="4181563"/>
            <a:ext cx="3506524" cy="11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40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SHARD2</a:t>
            </a:r>
            <a:r>
              <a:rPr lang="en-GB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</a:t>
            </a:r>
            <a:endParaRPr lang="en-GB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 smtClean="0"/>
              <a:t>OffSpec</a:t>
            </a:r>
            <a:r>
              <a:rPr lang="en-GB" sz="2400" dirty="0" smtClean="0"/>
              <a:t> reflectometer</a:t>
            </a:r>
            <a:endParaRPr lang="en-GB" sz="2400" dirty="0"/>
          </a:p>
          <a:p>
            <a:pPr lvl="1"/>
            <a:r>
              <a:rPr lang="en-GB" sz="2000" dirty="0" smtClean="0">
                <a:solidFill>
                  <a:srgbClr val="002060"/>
                </a:solidFill>
              </a:rPr>
              <a:t>Efficiency</a:t>
            </a:r>
          </a:p>
          <a:p>
            <a:pPr lvl="1"/>
            <a:r>
              <a:rPr lang="en-GB" sz="2000" dirty="0" smtClean="0">
                <a:solidFill>
                  <a:srgbClr val="002060"/>
                </a:solidFill>
              </a:rPr>
              <a:t>Rate capability</a:t>
            </a:r>
            <a:endParaRPr lang="en-GB" sz="2000" dirty="0">
              <a:solidFill>
                <a:srgbClr val="002060"/>
              </a:solidFill>
            </a:endParaRPr>
          </a:p>
          <a:p>
            <a:pPr lvl="1"/>
            <a:r>
              <a:rPr lang="en-GB" sz="2000" dirty="0" smtClean="0">
                <a:solidFill>
                  <a:srgbClr val="002060"/>
                </a:solidFill>
              </a:rPr>
              <a:t>Ghosting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5"/>
          <a:stretch/>
        </p:blipFill>
        <p:spPr>
          <a:xfrm>
            <a:off x="246187" y="3110848"/>
            <a:ext cx="4740214" cy="2946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5"/>
          <a:stretch/>
        </p:blipFill>
        <p:spPr>
          <a:xfrm>
            <a:off x="5030361" y="3103685"/>
            <a:ext cx="4104847" cy="29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OffSpec</a:t>
            </a:r>
            <a:r>
              <a:rPr lang="en-GB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GB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Detector in direct beam</a:t>
            </a:r>
          </a:p>
          <a:p>
            <a:pPr lvl="1"/>
            <a:r>
              <a:rPr lang="en-GB" dirty="0"/>
              <a:t>Measure efficiency</a:t>
            </a:r>
          </a:p>
          <a:p>
            <a:pPr lvl="1"/>
            <a:r>
              <a:rPr lang="en-GB" dirty="0" smtClean="0"/>
              <a:t>Global and local peak rates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28" y="3082955"/>
            <a:ext cx="9027886" cy="276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6445857" y="997649"/>
            <a:ext cx="2012343" cy="1849524"/>
            <a:chOff x="4633212" y="596026"/>
            <a:chExt cx="2678428" cy="2707888"/>
          </a:xfrm>
        </p:grpSpPr>
        <p:sp>
          <p:nvSpPr>
            <p:cNvPr id="24" name="Rectangle 23"/>
            <p:cNvSpPr/>
            <p:nvPr/>
          </p:nvSpPr>
          <p:spPr>
            <a:xfrm rot="16200000">
              <a:off x="4671504" y="696798"/>
              <a:ext cx="2601843" cy="24003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 rot="16200000">
              <a:off x="6199894" y="2086125"/>
              <a:ext cx="2084428" cy="1390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3660530" y="2086126"/>
              <a:ext cx="2084428" cy="1390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 rot="10800000">
              <a:off x="4772275" y="3197870"/>
              <a:ext cx="2400300" cy="10604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16200000">
              <a:off x="5957199" y="695337"/>
              <a:ext cx="0" cy="1394460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712778" y="1015762"/>
              <a:ext cx="445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80mm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236252" y="1473614"/>
              <a:ext cx="1394460" cy="1507990"/>
              <a:chOff x="1855336" y="4771562"/>
              <a:chExt cx="1394460" cy="1025299"/>
            </a:xfrm>
          </p:grpSpPr>
          <p:sp>
            <p:nvSpPr>
              <p:cNvPr id="32" name="Rectangle 31"/>
              <p:cNvSpPr/>
              <p:nvPr/>
            </p:nvSpPr>
            <p:spPr>
              <a:xfrm rot="16200000">
                <a:off x="2039916" y="4586982"/>
                <a:ext cx="1025299" cy="139446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16200000">
                <a:off x="1565297" y="5124890"/>
                <a:ext cx="942026" cy="3238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16200000">
                <a:off x="1915817" y="5124890"/>
                <a:ext cx="942026" cy="3238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16200000">
                <a:off x="2258717" y="5124890"/>
                <a:ext cx="942026" cy="3238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6200000">
                <a:off x="2593997" y="5124890"/>
                <a:ext cx="942026" cy="3238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16200000">
                <a:off x="1864828" y="5132926"/>
                <a:ext cx="4458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0070C0"/>
                    </a:solidFill>
                  </a:rPr>
                  <a:t>65mm</a:t>
                </a:r>
                <a:endParaRPr lang="en-GB" sz="14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rot="16200000">
                <a:off x="3065010" y="4902031"/>
                <a:ext cx="0" cy="323849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rot="16200000" flipH="1">
                <a:off x="1504338" y="5286815"/>
                <a:ext cx="942026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 rot="16200000">
                <a:off x="2832567" y="5219223"/>
                <a:ext cx="4458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0070C0"/>
                    </a:solidFill>
                  </a:rPr>
                  <a:t>16mm</a:t>
                </a:r>
                <a:endParaRPr lang="en-GB" sz="14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 bwMode="auto">
            <a:xfrm>
              <a:off x="5221819" y="2688190"/>
              <a:ext cx="1456103" cy="126924"/>
            </a:xfrm>
            <a:prstGeom prst="rect">
              <a:avLst/>
            </a:prstGeom>
            <a:solidFill>
              <a:srgbClr val="7030A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1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SHARD2</a:t>
            </a:r>
            <a:r>
              <a:rPr lang="en-GB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GB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Detector in direct beam</a:t>
            </a:r>
          </a:p>
          <a:p>
            <a:pPr lvl="1"/>
            <a:r>
              <a:rPr lang="en-GB" dirty="0"/>
              <a:t>Measure efficiency</a:t>
            </a:r>
          </a:p>
          <a:p>
            <a:pPr lvl="1"/>
            <a:r>
              <a:rPr lang="en-GB" dirty="0" smtClean="0"/>
              <a:t>Global and local peak rates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6445857" y="997649"/>
            <a:ext cx="2012343" cy="1849524"/>
            <a:chOff x="4633212" y="596026"/>
            <a:chExt cx="2678428" cy="2707888"/>
          </a:xfrm>
        </p:grpSpPr>
        <p:sp>
          <p:nvSpPr>
            <p:cNvPr id="5" name="Rectangle 4"/>
            <p:cNvSpPr/>
            <p:nvPr/>
          </p:nvSpPr>
          <p:spPr>
            <a:xfrm rot="16200000">
              <a:off x="4671504" y="696798"/>
              <a:ext cx="2601843" cy="24003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6199894" y="2086125"/>
              <a:ext cx="2084428" cy="1390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3660530" y="2086126"/>
              <a:ext cx="2084428" cy="1390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10800000">
              <a:off x="4772275" y="3197870"/>
              <a:ext cx="2400300" cy="10604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6200000">
              <a:off x="5957199" y="695337"/>
              <a:ext cx="0" cy="1394460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712778" y="1015762"/>
              <a:ext cx="445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80mm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236252" y="1473614"/>
              <a:ext cx="1394460" cy="1507990"/>
              <a:chOff x="1855336" y="4771562"/>
              <a:chExt cx="1394460" cy="1025299"/>
            </a:xfrm>
          </p:grpSpPr>
          <p:sp>
            <p:nvSpPr>
              <p:cNvPr id="12" name="Rectangle 11"/>
              <p:cNvSpPr/>
              <p:nvPr/>
            </p:nvSpPr>
            <p:spPr>
              <a:xfrm rot="16200000">
                <a:off x="2039916" y="4586982"/>
                <a:ext cx="1025299" cy="139446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16200000">
                <a:off x="1565297" y="5124890"/>
                <a:ext cx="942026" cy="3238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16200000">
                <a:off x="1915817" y="5124890"/>
                <a:ext cx="942026" cy="3238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>
                <a:off x="2258717" y="5124890"/>
                <a:ext cx="942026" cy="3238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>
                <a:off x="2593997" y="5124890"/>
                <a:ext cx="942026" cy="3238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16200000">
                <a:off x="1864828" y="5132926"/>
                <a:ext cx="4458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0070C0"/>
                    </a:solidFill>
                  </a:rPr>
                  <a:t>65mm</a:t>
                </a:r>
                <a:endParaRPr lang="en-GB" sz="14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rot="16200000">
                <a:off x="3065010" y="4902031"/>
                <a:ext cx="0" cy="323849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16200000" flipH="1">
                <a:off x="1504338" y="5286815"/>
                <a:ext cx="942026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 rot="16200000">
                <a:off x="2832567" y="5219223"/>
                <a:ext cx="4458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0070C0"/>
                    </a:solidFill>
                  </a:rPr>
                  <a:t>16mm</a:t>
                </a:r>
                <a:endParaRPr lang="en-GB" sz="14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 bwMode="auto">
            <a:xfrm>
              <a:off x="5221819" y="2688190"/>
              <a:ext cx="1456103" cy="126924"/>
            </a:xfrm>
            <a:prstGeom prst="rect">
              <a:avLst/>
            </a:prstGeom>
            <a:solidFill>
              <a:srgbClr val="7030A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5" r="5962"/>
          <a:stretch/>
        </p:blipFill>
        <p:spPr bwMode="auto">
          <a:xfrm>
            <a:off x="0" y="2810958"/>
            <a:ext cx="4771565" cy="356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478646" y="4260057"/>
            <a:ext cx="3292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200" dirty="0" smtClean="0">
                <a:solidFill>
                  <a:srgbClr val="FF0000"/>
                </a:solidFill>
              </a:rPr>
              <a:t>225 </a:t>
            </a:r>
            <a:r>
              <a:rPr lang="el-GR" sz="1200" dirty="0" smtClean="0">
                <a:solidFill>
                  <a:srgbClr val="FF0000"/>
                </a:solidFill>
                <a:latin typeface="Cambria"/>
              </a:rPr>
              <a:t>μ</a:t>
            </a:r>
            <a:r>
              <a:rPr lang="en-GB" sz="1200" dirty="0" smtClean="0">
                <a:solidFill>
                  <a:srgbClr val="FF0000"/>
                </a:solidFill>
              </a:rPr>
              <a:t>m </a:t>
            </a:r>
            <a:r>
              <a:rPr lang="en-GB" sz="1200" dirty="0" smtClean="0">
                <a:solidFill>
                  <a:srgbClr val="FF0000"/>
                </a:solidFill>
              </a:rPr>
              <a:t>front scintillator + </a:t>
            </a:r>
            <a:r>
              <a:rPr lang="en-GB" sz="1200" dirty="0" smtClean="0">
                <a:solidFill>
                  <a:srgbClr val="FF0000"/>
                </a:solidFill>
              </a:rPr>
              <a:t>450 </a:t>
            </a:r>
            <a:r>
              <a:rPr lang="el-GR" sz="1200" dirty="0" smtClean="0">
                <a:solidFill>
                  <a:srgbClr val="FF0000"/>
                </a:solidFill>
                <a:latin typeface="Cambria"/>
              </a:rPr>
              <a:t>μ</a:t>
            </a:r>
            <a:r>
              <a:rPr lang="en-GB" sz="1200" dirty="0" smtClean="0">
                <a:solidFill>
                  <a:srgbClr val="FF0000"/>
                </a:solidFill>
              </a:rPr>
              <a:t>m </a:t>
            </a:r>
            <a:r>
              <a:rPr lang="en-GB" sz="1200" dirty="0" smtClean="0">
                <a:solidFill>
                  <a:srgbClr val="FF0000"/>
                </a:solidFill>
              </a:rPr>
              <a:t>back scintillator is ~90% efficient at 9 </a:t>
            </a:r>
            <a:r>
              <a:rPr lang="en-GB" sz="1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Å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200" dirty="0" smtClean="0">
                <a:solidFill>
                  <a:srgbClr val="FF0000"/>
                </a:solidFill>
              </a:rPr>
              <a:t>450 </a:t>
            </a:r>
            <a:r>
              <a:rPr lang="el-GR" sz="1200" dirty="0" smtClean="0">
                <a:solidFill>
                  <a:srgbClr val="FF0000"/>
                </a:solidFill>
                <a:latin typeface="Cambria"/>
              </a:rPr>
              <a:t>μ</a:t>
            </a:r>
            <a:r>
              <a:rPr lang="en-GB" sz="1200" dirty="0" smtClean="0">
                <a:solidFill>
                  <a:srgbClr val="FF0000"/>
                </a:solidFill>
              </a:rPr>
              <a:t>m </a:t>
            </a:r>
            <a:r>
              <a:rPr lang="en-GB" sz="1200" dirty="0">
                <a:solidFill>
                  <a:srgbClr val="FF0000"/>
                </a:solidFill>
              </a:rPr>
              <a:t>front scintillator efficiency drops to 45% at 9</a:t>
            </a:r>
            <a:r>
              <a:rPr lang="en-GB" sz="1200" dirty="0" smtClean="0">
                <a:solidFill>
                  <a:srgbClr val="FF0000"/>
                </a:solidFill>
              </a:rPr>
              <a:t> </a:t>
            </a:r>
            <a:r>
              <a:rPr lang="en-GB" sz="1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Å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91" r="4838"/>
          <a:stretch/>
        </p:blipFill>
        <p:spPr bwMode="auto">
          <a:xfrm>
            <a:off x="4771564" y="2920702"/>
            <a:ext cx="4364797" cy="336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9902" y="6105423"/>
                <a:ext cx="4419607" cy="2995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𝐿𝑜𝑐𝑎𝑙</m:t>
                          </m:r>
                          <m: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𝑅𝑎𝑡𝑒</m:t>
                          </m:r>
                          <m: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𝑙𝑖𝑚𝑖𝑡</m:t>
                          </m:r>
                          <m: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𝑠𝑒𝑔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𝑃𝑀𝑇𝑠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×16 </m:t>
                      </m:r>
                      <m:r>
                        <a:rPr lang="en-GB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𝑘𝑐𝑝𝑠</m:t>
                      </m:r>
                    </m:oMath>
                  </m:oMathPara>
                </a14:m>
                <a:endParaRPr lang="en-GB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2" y="6105423"/>
                <a:ext cx="4419607" cy="299569"/>
              </a:xfrm>
              <a:prstGeom prst="rect">
                <a:avLst/>
              </a:prstGeom>
              <a:blipFill>
                <a:blip r:embed="rId4"/>
                <a:stretch>
                  <a:fillRect l="-690" t="-2041" r="-1241" b="-26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9902" y="6435320"/>
                <a:ext cx="3677225" cy="2995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𝐺𝑙𝑜𝑏𝑎𝑙</m:t>
                          </m:r>
                          <m: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𝑅𝑎𝑡𝑒</m:t>
                          </m:r>
                          <m: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𝑙𝑖𝑚𝑖𝑡</m:t>
                          </m:r>
                          <m: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𝑠𝑒𝑔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×80 </m:t>
                      </m:r>
                      <m:r>
                        <a:rPr lang="en-GB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𝑘𝑐𝑝𝑠</m:t>
                      </m:r>
                    </m:oMath>
                  </m:oMathPara>
                </a14:m>
                <a:endParaRPr lang="en-GB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2" y="6435320"/>
                <a:ext cx="3677225" cy="299569"/>
              </a:xfrm>
              <a:prstGeom prst="rect">
                <a:avLst/>
              </a:prstGeom>
              <a:blipFill>
                <a:blip r:embed="rId5"/>
                <a:stretch>
                  <a:fillRect l="-828" t="-2041" r="-1325" b="-26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523760" y="4841470"/>
            <a:ext cx="2441963" cy="105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600" kern="0" dirty="0" smtClean="0"/>
              <a:t>“Local” (within beam area) instantaneous peak rates</a:t>
            </a:r>
          </a:p>
          <a:p>
            <a:pPr marL="457200" lvl="1" indent="0">
              <a:buNone/>
            </a:pPr>
            <a:r>
              <a:rPr lang="en-GB" sz="1400" kern="0" dirty="0" smtClean="0"/>
              <a:t>Linear until ~160 </a:t>
            </a:r>
            <a:r>
              <a:rPr lang="en-GB" sz="1400" kern="0" dirty="0" err="1" smtClean="0"/>
              <a:t>kcps</a:t>
            </a:r>
            <a:endParaRPr lang="en-GB" sz="1400" kern="0" dirty="0" smtClean="0"/>
          </a:p>
          <a:p>
            <a:pPr marL="457200" lvl="1" indent="0">
              <a:buNone/>
            </a:pPr>
            <a:endParaRPr lang="en-GB" sz="1400" kern="0" dirty="0" smtClean="0"/>
          </a:p>
        </p:txBody>
      </p:sp>
    </p:spTree>
    <p:extLst>
      <p:ext uri="{BB962C8B-B14F-4D97-AF65-F5344CB8AC3E}">
        <p14:creationId xmlns:p14="http://schemas.microsoft.com/office/powerpoint/2010/main" val="10483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SHARD2</a:t>
            </a:r>
            <a:r>
              <a:rPr lang="en-GB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Reflectivity </a:t>
            </a:r>
            <a:r>
              <a:rPr lang="en-GB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GB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84" y="2271953"/>
            <a:ext cx="6977255" cy="429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27625" y="2917061"/>
            <a:ext cx="163057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b="1" baseline="30000" dirty="0" smtClean="0"/>
              <a:t>3</a:t>
            </a:r>
            <a:r>
              <a:rPr lang="en-GB" sz="1200" b="1" dirty="0" smtClean="0"/>
              <a:t>He point detector</a:t>
            </a:r>
            <a:endParaRPr lang="en-GB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27625" y="3194060"/>
            <a:ext cx="215956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SHARD inner 2 segments</a:t>
            </a:r>
            <a:endParaRPr lang="en-GB" sz="1200" b="1" dirty="0"/>
          </a:p>
        </p:txBody>
      </p:sp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555171" y="1384424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Polymer on Si substrate</a:t>
            </a:r>
          </a:p>
          <a:p>
            <a:r>
              <a:rPr lang="en-GB" sz="2000" dirty="0" smtClean="0"/>
              <a:t>Exact </a:t>
            </a:r>
            <a:r>
              <a:rPr lang="en-GB" sz="2000" dirty="0"/>
              <a:t>match  with similar error bars despite no shielding and less than ½ the active area!</a:t>
            </a:r>
          </a:p>
        </p:txBody>
      </p:sp>
    </p:spTree>
    <p:extLst>
      <p:ext uri="{BB962C8B-B14F-4D97-AF65-F5344CB8AC3E}">
        <p14:creationId xmlns:p14="http://schemas.microsoft.com/office/powerpoint/2010/main" val="5252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791"/>
            <a:ext cx="9144000" cy="1143000"/>
          </a:xfrm>
        </p:spPr>
        <p:txBody>
          <a:bodyPr/>
          <a:lstStyle/>
          <a:p>
            <a:r>
              <a:rPr lang="en-GB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Ghosting</a:t>
            </a:r>
            <a:endParaRPr lang="en-GB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157" y="1330392"/>
            <a:ext cx="8229600" cy="3776663"/>
          </a:xfrm>
        </p:spPr>
        <p:txBody>
          <a:bodyPr/>
          <a:lstStyle/>
          <a:p>
            <a:r>
              <a:rPr lang="en-GB" dirty="0" smtClean="0"/>
              <a:t>Si reflectivity</a:t>
            </a:r>
          </a:p>
          <a:p>
            <a:pPr lvl="1"/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6764" y="1936377"/>
            <a:ext cx="7480296" cy="427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7330" y="3002493"/>
            <a:ext cx="1090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Transmitted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0159" y="2809411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Refracted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7779" y="2375071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Reflected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50" y="3786530"/>
            <a:ext cx="446558" cy="574147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9" idx="3"/>
          </p:cNvCxnSpPr>
          <p:nvPr/>
        </p:nvCxnSpPr>
        <p:spPr bwMode="auto">
          <a:xfrm flipV="1">
            <a:off x="726308" y="3392341"/>
            <a:ext cx="1552636" cy="681263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9" idx="3"/>
          </p:cNvCxnSpPr>
          <p:nvPr/>
        </p:nvCxnSpPr>
        <p:spPr bwMode="auto">
          <a:xfrm flipV="1">
            <a:off x="726308" y="3786531"/>
            <a:ext cx="1895536" cy="287073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9" idx="3"/>
          </p:cNvCxnSpPr>
          <p:nvPr/>
        </p:nvCxnSpPr>
        <p:spPr bwMode="auto">
          <a:xfrm>
            <a:off x="726308" y="4073604"/>
            <a:ext cx="1809811" cy="152401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594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IS theme1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84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84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SIS Large Top Banner">
  <a:themeElements>
    <a:clrScheme name="ISIS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84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84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SIS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SIS Small Top Banner">
  <a:themeElements>
    <a:clrScheme name="ISIS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84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84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SIS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SIS Large Bottom Banner">
  <a:themeElements>
    <a:clrScheme name="ISIS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Large Bottom Ban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84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84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SIS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84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84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ISIS Large Top Banner">
  <a:themeElements>
    <a:clrScheme name="ISIS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84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84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SIS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TFC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ISIS theme1</Template>
  <TotalTime>53465</TotalTime>
  <Words>1269</Words>
  <Application>Microsoft Office PowerPoint</Application>
  <PresentationFormat>On-screen Show (4:3)</PresentationFormat>
  <Paragraphs>436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ISIS theme1</vt:lpstr>
      <vt:lpstr>ISIS Large Top Banner</vt:lpstr>
      <vt:lpstr>ISIS Small Top Banner</vt:lpstr>
      <vt:lpstr>ISIS Large Bottom Banner</vt:lpstr>
      <vt:lpstr>ISIS Small Bottom Banner</vt:lpstr>
      <vt:lpstr>1_ISIS Large Top Banner</vt:lpstr>
      <vt:lpstr>STFC_PowerPoint_template</vt:lpstr>
      <vt:lpstr>1_Blank Presentation</vt:lpstr>
      <vt:lpstr>WP 9.2.1 Development of a WSF detector at ISIS for  reflectometry applications</vt:lpstr>
      <vt:lpstr>Work Package 9.2.1  Objectives and Deliverables</vt:lpstr>
      <vt:lpstr>Overview</vt:lpstr>
      <vt:lpstr>SHARD2 Configuration</vt:lpstr>
      <vt:lpstr>SHARD2 Testing</vt:lpstr>
      <vt:lpstr>OffSpec Results</vt:lpstr>
      <vt:lpstr>SHARD2 Results</vt:lpstr>
      <vt:lpstr>SHARD2 Reflectivity Results</vt:lpstr>
      <vt:lpstr>Ghosting</vt:lpstr>
      <vt:lpstr>Ghosting</vt:lpstr>
      <vt:lpstr>New geometry</vt:lpstr>
      <vt:lpstr>Optimisation of rate capability and Ghost elimination</vt:lpstr>
      <vt:lpstr>Reflectometer Operation</vt:lpstr>
      <vt:lpstr>Layout of detector with dividers</vt:lpstr>
      <vt:lpstr>Fibre holder and dividers</vt:lpstr>
      <vt:lpstr>Effect of dividers Efficiency</vt:lpstr>
      <vt:lpstr>Light spread Average intensity distribution across PMT</vt:lpstr>
      <vt:lpstr>Light spread Average intensity distribution across PMT</vt:lpstr>
      <vt:lpstr>Light spread Average intensity distribution across PMT</vt:lpstr>
      <vt:lpstr>Light spread Average intensity distribution across PMT</vt:lpstr>
      <vt:lpstr>Optimisation of rate capability and Ghost elimination</vt:lpstr>
      <vt:lpstr>Ghost elimination Success</vt:lpstr>
      <vt:lpstr>0.6 mm demonstrator</vt:lpstr>
      <vt:lpstr>First characterisation of 0.6 mm</vt:lpstr>
      <vt:lpstr>Verifying position resolution </vt:lpstr>
      <vt:lpstr>Verifying position resolution </vt:lpstr>
      <vt:lpstr>Verifying position resolution </vt:lpstr>
      <vt:lpstr>Detector spec summary</vt:lpstr>
      <vt:lpstr>First Application: INTER</vt:lpstr>
      <vt:lpstr>First Application: INTER</vt:lpstr>
      <vt:lpstr>0.6mm segment on INTER</vt:lpstr>
      <vt:lpstr>Early results on INTER</vt:lpstr>
      <vt:lpstr>Mid-term detector design for INTER</vt:lpstr>
      <vt:lpstr>Summary</vt:lpstr>
      <vt:lpstr>Thank You!</vt:lpstr>
      <vt:lpstr>Other issues?</vt:lpstr>
      <vt:lpstr>Conclusions</vt:lpstr>
      <vt:lpstr>Conclusions</vt:lpstr>
      <vt:lpstr>EMMA testing Extra “bumps”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Rotating 2D  Crisp May 2017</dc:title>
  <dc:creator>Sykora, Jeffrey (STFC,RAL,ISIS)</dc:creator>
  <cp:lastModifiedBy>Sykora, Jeffrey (STFC,RAL,ISIS)</cp:lastModifiedBy>
  <cp:revision>186</cp:revision>
  <dcterms:created xsi:type="dcterms:W3CDTF">2017-05-23T08:13:42Z</dcterms:created>
  <dcterms:modified xsi:type="dcterms:W3CDTF">2019-05-28T05:19:57Z</dcterms:modified>
</cp:coreProperties>
</file>