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5" autoAdjust="0"/>
    <p:restoredTop sz="94634" autoAdjust="0"/>
  </p:normalViewPr>
  <p:slideViewPr>
    <p:cSldViewPr>
      <p:cViewPr varScale="1">
        <p:scale>
          <a:sx n="111" d="100"/>
          <a:sy n="111" d="100"/>
        </p:scale>
        <p:origin x="11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32357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4509120"/>
            <a:ext cx="4680520" cy="288032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9005" y="6526544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798914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85496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72816"/>
            <a:ext cx="8229600" cy="4699397"/>
          </a:xfrm>
        </p:spPr>
        <p:txBody>
          <a:bodyPr vert="eaVert"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1">
                  <a:lumMod val="50000"/>
                </a:schemeClr>
              </a:buClr>
              <a:defRPr/>
            </a:lvl3pPr>
            <a:lvl4pPr>
              <a:buClr>
                <a:schemeClr val="accent1">
                  <a:lumMod val="50000"/>
                </a:schemeClr>
              </a:buClr>
              <a:defRPr/>
            </a:lvl4pPr>
            <a:lvl5pPr>
              <a:buClr>
                <a:schemeClr val="accent1">
                  <a:lumMod val="50000"/>
                </a:schemeClr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98672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6712"/>
            <a:ext cx="2057400" cy="5688632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6712"/>
            <a:ext cx="6019800" cy="5688632"/>
          </a:xfrm>
        </p:spPr>
        <p:txBody>
          <a:bodyPr vert="eaVert"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1">
                  <a:lumMod val="50000"/>
                </a:schemeClr>
              </a:buClr>
              <a:defRPr/>
            </a:lvl3pPr>
            <a:lvl4pPr>
              <a:buClr>
                <a:schemeClr val="accent1">
                  <a:lumMod val="50000"/>
                </a:schemeClr>
              </a:buClr>
              <a:defRPr/>
            </a:lvl4pPr>
            <a:lvl5pPr>
              <a:buClr>
                <a:schemeClr val="accent1">
                  <a:lumMod val="50000"/>
                </a:schemeClr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4242" y="6524625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13893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0629"/>
            <a:ext cx="8229600" cy="81817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4392488"/>
          </a:xfrm>
        </p:spPr>
        <p:txBody>
          <a:bodyPr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1">
                  <a:lumMod val="50000"/>
                </a:schemeClr>
              </a:buClr>
              <a:defRPr/>
            </a:lvl3pPr>
            <a:lvl4pPr>
              <a:buClr>
                <a:schemeClr val="accent1">
                  <a:lumMod val="50000"/>
                </a:schemeClr>
              </a:buClr>
              <a:defRPr/>
            </a:lvl4pPr>
            <a:lvl5pPr>
              <a:buClr>
                <a:schemeClr val="accent1">
                  <a:lumMod val="50000"/>
                </a:schemeClr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4242" y="6524625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295282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772743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85496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2817"/>
            <a:ext cx="4038600" cy="4680520"/>
          </a:xfrm>
        </p:spPr>
        <p:txBody>
          <a:bodyPr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 sz="2800"/>
            </a:lvl1pPr>
            <a:lvl2pPr>
              <a:buClr>
                <a:schemeClr val="accent1">
                  <a:lumMod val="50000"/>
                </a:schemeClr>
              </a:buClr>
              <a:defRPr sz="2400"/>
            </a:lvl2pPr>
            <a:lvl3pPr>
              <a:buClr>
                <a:schemeClr val="accent1">
                  <a:lumMod val="50000"/>
                </a:schemeClr>
              </a:buClr>
              <a:defRPr sz="2000"/>
            </a:lvl3pPr>
            <a:lvl4pPr>
              <a:buClr>
                <a:schemeClr val="accent1">
                  <a:lumMod val="50000"/>
                </a:schemeClr>
              </a:buClr>
              <a:defRPr sz="1800"/>
            </a:lvl4pPr>
            <a:lvl5pPr>
              <a:buClr>
                <a:schemeClr val="accent1">
                  <a:lumMod val="50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7"/>
            <a:ext cx="4038600" cy="4680520"/>
          </a:xfrm>
        </p:spPr>
        <p:txBody>
          <a:bodyPr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 sz="2800"/>
            </a:lvl1pPr>
            <a:lvl2pPr>
              <a:buClr>
                <a:schemeClr val="accent1">
                  <a:lumMod val="50000"/>
                </a:schemeClr>
              </a:buClr>
              <a:defRPr sz="2400"/>
            </a:lvl2pPr>
            <a:lvl3pPr>
              <a:buClr>
                <a:schemeClr val="accent1">
                  <a:lumMod val="50000"/>
                </a:schemeClr>
              </a:buClr>
              <a:defRPr sz="2000"/>
            </a:lvl3pPr>
            <a:lvl4pPr>
              <a:buClr>
                <a:schemeClr val="accent1">
                  <a:lumMod val="50000"/>
                </a:schemeClr>
              </a:buClr>
              <a:defRPr sz="1800"/>
            </a:lvl4pPr>
            <a:lvl5pPr>
              <a:buClr>
                <a:schemeClr val="accent1">
                  <a:lumMod val="50000"/>
                </a:schemeClr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4242" y="6524625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669483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85496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951288"/>
          </a:xfrm>
        </p:spPr>
        <p:txBody>
          <a:bodyPr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 sz="2400"/>
            </a:lvl1pPr>
            <a:lvl2pPr>
              <a:buClr>
                <a:schemeClr val="accent1">
                  <a:lumMod val="50000"/>
                </a:schemeClr>
              </a:buClr>
              <a:defRPr sz="2000"/>
            </a:lvl2pPr>
            <a:lvl3pPr>
              <a:buClr>
                <a:schemeClr val="accent1">
                  <a:lumMod val="50000"/>
                </a:schemeClr>
              </a:buClr>
              <a:defRPr sz="1800"/>
            </a:lvl3pPr>
            <a:lvl4pPr>
              <a:buClr>
                <a:schemeClr val="accent1">
                  <a:lumMod val="50000"/>
                </a:schemeClr>
              </a:buClr>
              <a:defRPr sz="1600"/>
            </a:lvl4pPr>
            <a:lvl5pPr>
              <a:buClr>
                <a:schemeClr val="accent1">
                  <a:lumMod val="50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951288"/>
          </a:xfrm>
        </p:spPr>
        <p:txBody>
          <a:bodyPr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 sz="2400"/>
            </a:lvl1pPr>
            <a:lvl2pPr>
              <a:buClr>
                <a:schemeClr val="accent1">
                  <a:lumMod val="50000"/>
                </a:schemeClr>
              </a:buClr>
              <a:defRPr sz="2000"/>
            </a:lvl2pPr>
            <a:lvl3pPr>
              <a:buClr>
                <a:schemeClr val="accent1">
                  <a:lumMod val="50000"/>
                </a:schemeClr>
              </a:buClr>
              <a:defRPr sz="1800"/>
            </a:lvl3pPr>
            <a:lvl4pPr>
              <a:buClr>
                <a:schemeClr val="accent1">
                  <a:lumMod val="50000"/>
                </a:schemeClr>
              </a:buClr>
              <a:defRPr sz="1600"/>
            </a:lvl4pPr>
            <a:lvl5pPr>
              <a:buClr>
                <a:schemeClr val="accent1">
                  <a:lumMod val="50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2136664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4242" y="6524625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693630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65" r="20" b="98341"/>
          <a:stretch>
            <a:fillRect/>
          </a:stretch>
        </p:blipFill>
        <p:spPr bwMode="auto">
          <a:xfrm>
            <a:off x="0" y="6524625"/>
            <a:ext cx="91440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4242" y="6524625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309132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624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6247"/>
            <a:ext cx="5111750" cy="5853113"/>
          </a:xfrm>
        </p:spPr>
        <p:txBody>
          <a:bodyPr/>
          <a:lstStyle>
            <a:lvl1pPr marL="342900" indent="-342900">
              <a:buClr>
                <a:schemeClr val="accent1">
                  <a:lumMod val="50000"/>
                </a:schemeClr>
              </a:buClr>
              <a:buSzPct val="70000"/>
              <a:buFont typeface="Wingdings" pitchFamily="2" charset="2"/>
              <a:buChar char="n"/>
              <a:defRPr sz="3200"/>
            </a:lvl1pPr>
            <a:lvl2pPr>
              <a:buClr>
                <a:schemeClr val="accent1">
                  <a:lumMod val="50000"/>
                </a:schemeClr>
              </a:buClr>
              <a:defRPr sz="2800"/>
            </a:lvl2pPr>
            <a:lvl3pPr>
              <a:buClr>
                <a:schemeClr val="accent1">
                  <a:lumMod val="50000"/>
                </a:schemeClr>
              </a:buClr>
              <a:defRPr sz="2400"/>
            </a:lvl3pPr>
            <a:lvl4pPr>
              <a:buClr>
                <a:schemeClr val="accent1">
                  <a:lumMod val="50000"/>
                </a:schemeClr>
              </a:buClr>
              <a:defRPr sz="2000"/>
            </a:lvl4pPr>
            <a:lvl5pPr>
              <a:buClr>
                <a:schemeClr val="accent1">
                  <a:lumMod val="50000"/>
                </a:schemeClr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7829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161572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2190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  <p:extLst>
      <p:ext uri="{BB962C8B-B14F-4D97-AF65-F5344CB8AC3E}">
        <p14:creationId xmlns:p14="http://schemas.microsoft.com/office/powerpoint/2010/main" val="620216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6524625"/>
            <a:ext cx="9144001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731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  <a:endParaRPr lang="en-GB" altLang="fr-F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986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dirty="0"/>
          </a:p>
        </p:txBody>
      </p:sp>
      <p:pic>
        <p:nvPicPr>
          <p:cNvPr id="1030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31" y="0"/>
            <a:ext cx="1071906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4242" y="6524625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25406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5406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5406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5406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25406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54061"/>
        </a:buClr>
        <a:buFont typeface="Wingdings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54061"/>
        </a:buClr>
        <a:buFont typeface="Calibri" charset="0"/>
        <a:buChar char="●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6A6A6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6A6A6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6A6A6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3041650"/>
            <a:ext cx="7772400" cy="1323975"/>
          </a:xfrm>
        </p:spPr>
        <p:txBody>
          <a:bodyPr/>
          <a:lstStyle/>
          <a:p>
            <a:pPr eaLnBrk="1" hangingPunct="1"/>
            <a:r>
              <a:rPr lang="en-US" altLang="fr-FR" sz="4000"/>
              <a:t>WP x</a:t>
            </a:r>
            <a:br>
              <a:rPr lang="en-US" altLang="fr-FR" sz="4000"/>
            </a:br>
            <a:r>
              <a:rPr lang="en-US" altLang="fr-FR" sz="4000"/>
              <a:t>WP Title</a:t>
            </a:r>
            <a:endParaRPr lang="en-GB" altLang="fr-FR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363" y="4941888"/>
            <a:ext cx="4024312" cy="11033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None/>
              <a:defRPr/>
            </a:pPr>
            <a:r>
              <a:rPr lang="en-US" dirty="0" smtClean="0"/>
              <a:t>WP leader Name, Institution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312863" y="1557338"/>
            <a:ext cx="651827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54061"/>
                </a:solidFill>
                <a:latin typeface="+mj-lt"/>
                <a:ea typeface="+mj-ea"/>
                <a:cs typeface="+mj-cs"/>
              </a:rPr>
              <a:t>SINE2020 Mid-term Review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254061"/>
                </a:solidFill>
                <a:latin typeface="+mj-lt"/>
                <a:ea typeface="+mj-ea"/>
                <a:cs typeface="+mj-cs"/>
              </a:rPr>
              <a:t>Brussels, 4 July 2017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9005" y="6526544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811213"/>
            <a:ext cx="8229600" cy="835025"/>
          </a:xfrm>
        </p:spPr>
        <p:txBody>
          <a:bodyPr/>
          <a:lstStyle/>
          <a:p>
            <a:pPr eaLnBrk="1" hangingPunct="1"/>
            <a:r>
              <a:rPr lang="de-DE" altLang="fr-FR" sz="4000"/>
              <a:t>Explanations of the work carried out</a:t>
            </a:r>
            <a:endParaRPr lang="en-GB" altLang="fr-FR" sz="400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pPr marL="0" indent="0" eaLnBrk="1" hangingPunct="1">
              <a:buClr>
                <a:srgbClr val="254061"/>
              </a:buClr>
              <a:buFont typeface="Wingdings" pitchFamily="2" charset="2"/>
              <a:buNone/>
              <a:defRPr/>
            </a:pPr>
            <a:r>
              <a:rPr lang="de-DE" altLang="fr-FR" sz="2400" dirty="0" smtClean="0">
                <a:solidFill>
                  <a:srgbClr val="FF0000"/>
                </a:solidFill>
              </a:rPr>
              <a:t>The ppt follows the structure of the Periodic Report</a:t>
            </a:r>
          </a:p>
          <a:p>
            <a:pPr marL="514350" indent="-514350" eaLnBrk="1" hangingPunct="1">
              <a:buClr>
                <a:srgbClr val="254061"/>
              </a:buClr>
              <a:buFont typeface="+mj-lt"/>
              <a:buAutoNum type="arabicPeriod"/>
              <a:defRPr/>
            </a:pPr>
            <a:r>
              <a:rPr lang="de-DE" altLang="fr-FR" sz="2800" dirty="0" smtClean="0"/>
              <a:t>Objectives</a:t>
            </a:r>
          </a:p>
          <a:p>
            <a:pPr marL="514350" indent="-514350" eaLnBrk="1" hangingPunct="1">
              <a:buClr>
                <a:srgbClr val="254061"/>
              </a:buClr>
              <a:buFont typeface="+mj-lt"/>
              <a:buAutoNum type="arabicPeriod"/>
              <a:defRPr/>
            </a:pPr>
            <a:r>
              <a:rPr lang="de-DE" altLang="fr-FR" sz="2800" dirty="0" smtClean="0"/>
              <a:t>Work carried out so far </a:t>
            </a:r>
          </a:p>
          <a:p>
            <a:pPr marL="514350" indent="-514350" eaLnBrk="1" hangingPunct="1">
              <a:buClr>
                <a:srgbClr val="254061"/>
              </a:buClr>
              <a:buFont typeface="+mj-lt"/>
              <a:buAutoNum type="arabicPeriod"/>
              <a:defRPr/>
            </a:pPr>
            <a:r>
              <a:rPr lang="de-DE" altLang="fr-FR" sz="2800" dirty="0" smtClean="0"/>
              <a:t>Expected impact </a:t>
            </a:r>
          </a:p>
          <a:p>
            <a:pPr marL="514350" indent="-514350" eaLnBrk="1" hangingPunct="1">
              <a:buClr>
                <a:srgbClr val="254061"/>
              </a:buClr>
              <a:buFont typeface="+mj-lt"/>
              <a:buAutoNum type="arabicPeriod"/>
              <a:defRPr/>
            </a:pPr>
            <a:r>
              <a:rPr lang="de-DE" altLang="fr-FR" sz="2800" dirty="0" smtClean="0"/>
              <a:t>Deviations / Problems encountered </a:t>
            </a:r>
            <a:r>
              <a:rPr lang="de-DE" altLang="fr-FR" dirty="0" smtClean="0"/>
              <a:t/>
            </a:r>
            <a:br>
              <a:rPr lang="de-DE" altLang="fr-FR" dirty="0" smtClean="0"/>
            </a:br>
            <a:r>
              <a:rPr lang="de-DE" altLang="fr-FR" sz="2000" dirty="0" smtClean="0">
                <a:solidFill>
                  <a:srgbClr val="FF0000"/>
                </a:solidFill>
              </a:rPr>
              <a:t>this slide will be discussed during our private meeting </a:t>
            </a:r>
            <a:r>
              <a:rPr lang="de-DE" altLang="fr-FR" sz="2000" dirty="0">
                <a:solidFill>
                  <a:srgbClr val="FF0000"/>
                </a:solidFill>
              </a:rPr>
              <a:t>the day before the MTR </a:t>
            </a:r>
            <a:r>
              <a:rPr lang="de-DE" altLang="fr-FR" sz="2000" dirty="0" smtClean="0">
                <a:solidFill>
                  <a:srgbClr val="FF0000"/>
                </a:solidFill>
              </a:rPr>
              <a:t>(Monday afternoon of July 3rd)</a:t>
            </a:r>
          </a:p>
          <a:p>
            <a:pPr eaLnBrk="1" hangingPunct="1">
              <a:buClr>
                <a:srgbClr val="254061"/>
              </a:buClr>
              <a:defRPr/>
            </a:pPr>
            <a:endParaRPr lang="de-DE" altLang="fr-FR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9005" y="6525344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811213"/>
            <a:ext cx="8229600" cy="817562"/>
          </a:xfrm>
        </p:spPr>
        <p:txBody>
          <a:bodyPr/>
          <a:lstStyle/>
          <a:p>
            <a:pPr eaLnBrk="1" hangingPunct="1"/>
            <a:r>
              <a:rPr lang="en-GB" altLang="fr-FR" sz="4000"/>
              <a:t>1. Objectives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pPr marL="0" indent="0" eaLnBrk="1" hangingPunct="1">
              <a:buClr>
                <a:srgbClr val="254061"/>
              </a:buClr>
              <a:buFont typeface="Wingdings" pitchFamily="2" charset="2"/>
              <a:buNone/>
              <a:defRPr/>
            </a:pPr>
            <a:r>
              <a:rPr lang="de-DE" altLang="fr-FR" sz="2000" dirty="0" smtClean="0">
                <a:solidFill>
                  <a:srgbClr val="FF0000"/>
                </a:solidFill>
              </a:rPr>
              <a:t>Develop in few lines the main objectives, evtl link them to the tasks/ deliverables</a:t>
            </a:r>
          </a:p>
          <a:p>
            <a:pPr eaLnBrk="1" hangingPunct="1">
              <a:buClr>
                <a:srgbClr val="254061"/>
              </a:buClr>
              <a:defRPr/>
            </a:pPr>
            <a:r>
              <a:rPr lang="de-DE" altLang="fr-FR" dirty="0" smtClean="0"/>
              <a:t>...</a:t>
            </a:r>
          </a:p>
          <a:p>
            <a:pPr eaLnBrk="1" hangingPunct="1">
              <a:buClr>
                <a:srgbClr val="254061"/>
              </a:buClr>
              <a:defRPr/>
            </a:pPr>
            <a:endParaRPr lang="de-DE" altLang="fr-FR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9005" y="6526544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811213"/>
            <a:ext cx="8229600" cy="817562"/>
          </a:xfrm>
        </p:spPr>
        <p:txBody>
          <a:bodyPr/>
          <a:lstStyle/>
          <a:p>
            <a:pPr eaLnBrk="1" hangingPunct="1"/>
            <a:r>
              <a:rPr lang="en-GB" altLang="fr-FR" sz="4000"/>
              <a:t>2. Work carried out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pPr marL="0" indent="0" eaLnBrk="1" hangingPunct="1">
              <a:buClr>
                <a:srgbClr val="254061"/>
              </a:buClr>
              <a:buFont typeface="Wingdings" pitchFamily="2" charset="2"/>
              <a:buNone/>
              <a:defRPr/>
            </a:pPr>
            <a:r>
              <a:rPr lang="de-DE" altLang="fr-FR" sz="2000" dirty="0" smtClean="0">
                <a:solidFill>
                  <a:srgbClr val="FF0000"/>
                </a:solidFill>
              </a:rPr>
              <a:t>Structure per task  and linked deliverables, mention KPIs (see pdf attached)</a:t>
            </a:r>
          </a:p>
          <a:p>
            <a:pPr eaLnBrk="1" hangingPunct="1">
              <a:buClr>
                <a:srgbClr val="254061"/>
              </a:buClr>
              <a:defRPr/>
            </a:pPr>
            <a:r>
              <a:rPr lang="de-DE" altLang="fr-FR" dirty="0" smtClean="0"/>
              <a:t>Task x.1...</a:t>
            </a:r>
          </a:p>
          <a:p>
            <a:pPr lvl="1" eaLnBrk="1" hangingPunct="1">
              <a:buClr>
                <a:srgbClr val="254061"/>
              </a:buClr>
              <a:buFont typeface="Calibri" panose="020F0502020204030204" pitchFamily="34" charset="0"/>
              <a:buChar char="●"/>
              <a:defRPr/>
            </a:pPr>
            <a:r>
              <a:rPr lang="de-DE" altLang="fr-FR" dirty="0" smtClean="0"/>
              <a:t>Subtask x.1.1</a:t>
            </a:r>
          </a:p>
          <a:p>
            <a:pPr eaLnBrk="1" hangingPunct="1">
              <a:buClr>
                <a:srgbClr val="254061"/>
              </a:buClr>
              <a:defRPr/>
            </a:pPr>
            <a:r>
              <a:rPr lang="de-DE" altLang="fr-FR" dirty="0" smtClean="0"/>
              <a:t>...</a:t>
            </a:r>
          </a:p>
          <a:p>
            <a:pPr eaLnBrk="1" hangingPunct="1">
              <a:buClr>
                <a:srgbClr val="254061"/>
              </a:buClr>
              <a:defRPr/>
            </a:pPr>
            <a:endParaRPr lang="de-DE" altLang="fr-FR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9005" y="6526544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811213"/>
            <a:ext cx="8229600" cy="817562"/>
          </a:xfrm>
        </p:spPr>
        <p:txBody>
          <a:bodyPr/>
          <a:lstStyle/>
          <a:p>
            <a:pPr eaLnBrk="1" hangingPunct="1"/>
            <a:r>
              <a:rPr lang="en-GB" altLang="fr-FR" sz="4000"/>
              <a:t>3. Impact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pPr marL="0" indent="0" eaLnBrk="1" hangingPunct="1">
              <a:buClr>
                <a:srgbClr val="254061"/>
              </a:buClr>
              <a:buFont typeface="Wingdings" pitchFamily="2" charset="2"/>
              <a:buNone/>
              <a:defRPr/>
            </a:pPr>
            <a:r>
              <a:rPr lang="de-DE" altLang="fr-FR" sz="2000" dirty="0" smtClean="0">
                <a:solidFill>
                  <a:srgbClr val="FF0000"/>
                </a:solidFill>
              </a:rPr>
              <a:t>What is the current situation and where could your current development help to sort problems? Is there an application beyond the neutron community?</a:t>
            </a:r>
          </a:p>
          <a:p>
            <a:pPr marL="0" indent="0" eaLnBrk="1" hangingPunct="1">
              <a:buClr>
                <a:srgbClr val="254061"/>
              </a:buClr>
              <a:buFont typeface="Wingdings" pitchFamily="2" charset="2"/>
              <a:buNone/>
              <a:defRPr/>
            </a:pPr>
            <a:r>
              <a:rPr lang="de-DE" altLang="fr-FR" sz="2000" dirty="0" smtClean="0">
                <a:solidFill>
                  <a:srgbClr val="FF0000"/>
                </a:solidFill>
              </a:rPr>
              <a:t>It may also be your contribution to training recruits who will then work in other fields... etc</a:t>
            </a:r>
          </a:p>
          <a:p>
            <a:pPr eaLnBrk="1" hangingPunct="1">
              <a:buClr>
                <a:srgbClr val="254061"/>
              </a:buClr>
              <a:defRPr/>
            </a:pPr>
            <a:r>
              <a:rPr lang="de-DE" altLang="fr-FR" dirty="0" smtClean="0"/>
              <a:t>...</a:t>
            </a:r>
          </a:p>
          <a:p>
            <a:pPr eaLnBrk="1" hangingPunct="1">
              <a:buClr>
                <a:srgbClr val="254061"/>
              </a:buClr>
              <a:defRPr/>
            </a:pPr>
            <a:r>
              <a:rPr lang="de-DE" altLang="fr-FR" dirty="0" smtClean="0"/>
              <a:t>...</a:t>
            </a:r>
          </a:p>
          <a:p>
            <a:pPr eaLnBrk="1" hangingPunct="1">
              <a:buClr>
                <a:srgbClr val="254061"/>
              </a:buClr>
              <a:defRPr/>
            </a:pPr>
            <a:endParaRPr lang="de-DE" altLang="fr-FR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9005" y="6526544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11213"/>
            <a:ext cx="8229600" cy="817562"/>
          </a:xfrm>
        </p:spPr>
        <p:txBody>
          <a:bodyPr/>
          <a:lstStyle/>
          <a:p>
            <a:pPr eaLnBrk="1" hangingPunct="1">
              <a:buClr>
                <a:srgbClr val="254061"/>
              </a:buClr>
            </a:pPr>
            <a:r>
              <a:rPr lang="de-DE" altLang="fr-FR" sz="4000"/>
              <a:t>4. Deviations / Problems encountered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392613"/>
          </a:xfrm>
        </p:spPr>
        <p:txBody>
          <a:bodyPr/>
          <a:lstStyle/>
          <a:p>
            <a:pPr marL="0" indent="0" eaLnBrk="1" hangingPunct="1">
              <a:buClr>
                <a:srgbClr val="254061"/>
              </a:buClr>
              <a:buFont typeface="Wingdings" pitchFamily="2" charset="2"/>
              <a:buNone/>
              <a:defRPr/>
            </a:pPr>
            <a:r>
              <a:rPr lang="de-DE" altLang="fr-FR" sz="2400" dirty="0" smtClean="0">
                <a:solidFill>
                  <a:srgbClr val="FF0000"/>
                </a:solidFill>
              </a:rPr>
              <a:t>Mention delays and their reasons, does it impact the other tasks and deliverables? Any problems? How did you cope with the problem? </a:t>
            </a:r>
          </a:p>
          <a:p>
            <a:pPr eaLnBrk="1" hangingPunct="1">
              <a:buClr>
                <a:srgbClr val="254061"/>
              </a:buClr>
              <a:defRPr/>
            </a:pPr>
            <a:r>
              <a:rPr lang="de-DE" altLang="fr-FR" dirty="0" smtClean="0"/>
              <a:t>...</a:t>
            </a:r>
          </a:p>
          <a:p>
            <a:pPr eaLnBrk="1" hangingPunct="1">
              <a:buClr>
                <a:srgbClr val="254061"/>
              </a:buClr>
              <a:defRPr/>
            </a:pPr>
            <a:r>
              <a:rPr lang="de-DE" altLang="fr-FR" dirty="0" smtClean="0"/>
              <a:t>...</a:t>
            </a:r>
          </a:p>
          <a:p>
            <a:pPr eaLnBrk="1" hangingPunct="1">
              <a:buClr>
                <a:srgbClr val="254061"/>
              </a:buClr>
              <a:defRPr/>
            </a:pPr>
            <a:endParaRPr lang="de-DE" altLang="fr-FR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9005" y="6526544"/>
            <a:ext cx="4185990" cy="344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altLang="x-none" dirty="0" smtClean="0"/>
              <a:t>This project is funded by the European Union (GA no. 654000)</a:t>
            </a:r>
            <a:endParaRPr lang="en-GB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811213"/>
            <a:ext cx="8229600" cy="817562"/>
          </a:xfrm>
        </p:spPr>
        <p:txBody>
          <a:bodyPr/>
          <a:lstStyle/>
          <a:p>
            <a:r>
              <a:rPr lang="en-US" altLang="en-US"/>
              <a:t>KPI (1)</a:t>
            </a:r>
          </a:p>
        </p:txBody>
      </p:sp>
      <p:pic>
        <p:nvPicPr>
          <p:cNvPr id="1843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6313" y="2008188"/>
            <a:ext cx="7191375" cy="4067175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811213"/>
            <a:ext cx="8229600" cy="817562"/>
          </a:xfrm>
        </p:spPr>
        <p:txBody>
          <a:bodyPr/>
          <a:lstStyle/>
          <a:p>
            <a:r>
              <a:rPr lang="en-US" altLang="en-US"/>
              <a:t>KPI (2)</a:t>
            </a:r>
          </a:p>
        </p:txBody>
      </p:sp>
      <p:pic>
        <p:nvPicPr>
          <p:cNvPr id="1945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5263" y="1844675"/>
            <a:ext cx="6213475" cy="439261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2020_template_MTR" id="{65D1CE60-1EA9-3744-8580-FC35DDC2FBEF}" vid="{B7C74804-39C1-3244-BAF0-40927599A0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SINE2020_template_MTR</Template>
  <TotalTime>1</TotalTime>
  <Words>261</Words>
  <Application>Microsoft Office PowerPoint</Application>
  <PresentationFormat>On-screen Show (4:3)</PresentationFormat>
  <Paragraphs>35</Paragraphs>
  <Slides>8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WP x WP Title</vt:lpstr>
      <vt:lpstr>Explanations of the work carried out</vt:lpstr>
      <vt:lpstr>1. Objectives</vt:lpstr>
      <vt:lpstr>2. Work carried out</vt:lpstr>
      <vt:lpstr>3. Impact</vt:lpstr>
      <vt:lpstr>4. Deviations / Problems encountered</vt:lpstr>
      <vt:lpstr>KPI (1)</vt:lpstr>
      <vt:lpstr>KPI (2)</vt:lpstr>
    </vt:vector>
  </TitlesOfParts>
  <Company>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x WP Title</dc:title>
  <dc:creator>miriam forster</dc:creator>
  <cp:lastModifiedBy>miriam forster</cp:lastModifiedBy>
  <cp:revision>1</cp:revision>
  <dcterms:created xsi:type="dcterms:W3CDTF">2017-06-30T11:14:41Z</dcterms:created>
  <dcterms:modified xsi:type="dcterms:W3CDTF">2017-10-06T14:30:58Z</dcterms:modified>
</cp:coreProperties>
</file>